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59675" cy="10691813"/>
  <p:notesSz cx="6889750" cy="10021888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Lato Black" panose="020F0502020204030203" pitchFamily="34" charset="0"/>
      <p:bold r:id="rId8"/>
      <p:boldItalic r:id="rId9"/>
    </p:embeddedFont>
    <p:embeddedFont>
      <p:font typeface="Playfair Display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223">
          <p15:clr>
            <a:srgbClr val="747775"/>
          </p15:clr>
        </p15:guide>
        <p15:guide id="4" pos="4540">
          <p15:clr>
            <a:srgbClr val="747775"/>
          </p15:clr>
        </p15:guide>
        <p15:guide id="5" orient="horz" pos="454">
          <p15:clr>
            <a:srgbClr val="747775"/>
          </p15:clr>
        </p15:guide>
        <p15:guide id="6" orient="horz" pos="628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B9CE17-C6CD-4441-B050-B99C9D13F42F}">
  <a:tblStyle styleId="{4BB9CE17-C6CD-4441-B050-B99C9D13F4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96" y="-3976"/>
      </p:cViewPr>
      <p:guideLst>
        <p:guide orient="horz" pos="3368"/>
        <p:guide pos="2381"/>
        <p:guide pos="223"/>
        <p:guide pos="4540"/>
        <p:guide orient="horz" pos="454"/>
        <p:guide orient="horz" pos="62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7475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85bb175b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750888"/>
            <a:ext cx="2655888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85bb175b4_0_10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>
            <p:extLst>
              <p:ext uri="{D42A27DB-BD31-4B8C-83A1-F6EECF244321}">
                <p14:modId xmlns:p14="http://schemas.microsoft.com/office/powerpoint/2010/main" val="2498609453"/>
              </p:ext>
            </p:extLst>
          </p:nvPr>
        </p:nvGraphicFramePr>
        <p:xfrm>
          <a:off x="204917" y="1550807"/>
          <a:ext cx="3496692" cy="3312592"/>
        </p:xfrm>
        <a:graphic>
          <a:graphicData uri="http://schemas.openxmlformats.org/drawingml/2006/table">
            <a:tbl>
              <a:tblPr>
                <a:noFill/>
                <a:tableStyleId>{4BB9CE17-C6CD-4441-B050-B99C9D13F42F}</a:tableStyleId>
              </a:tblPr>
              <a:tblGrid>
                <a:gridCol w="265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Soft</a:t>
                      </a:r>
                      <a:endParaRPr sz="2400" b="1" dirty="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0" marR="0" marT="72000" marB="7200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73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Sirops Monin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fr-FR" sz="1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Grenadine, Cassis, Fraise, Menthe verte, Pêche, Fraise, Citron, Citron vert, Orgeat</a:t>
                      </a:r>
                      <a:endParaRPr sz="1000" b="1" i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30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Jus Granini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Abricot, Pamplemousse, Ananas, Mangue, Tomate, Orange, Pomme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4,5 €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Limonade Angeline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Diabolo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4,5 €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864480"/>
                  </a:ext>
                </a:extLst>
              </a:tr>
              <a:tr h="456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Sodas</a:t>
                      </a:r>
                      <a:endParaRPr lang="fr-FR" sz="1000" b="1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i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Coca-cola, Coca-cola </a:t>
                      </a:r>
                      <a:r>
                        <a:rPr lang="fr-FR" sz="1000" i="1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zero</a:t>
                      </a:r>
                      <a:r>
                        <a:rPr lang="fr-FR" sz="1000" i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, Perrier</a:t>
                      </a:r>
                      <a:endParaRPr sz="1000" i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4 €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20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Pétillant de Rhubarbe</a:t>
                      </a:r>
                      <a:r>
                        <a:rPr lang="fr-FR" sz="1000" i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, </a:t>
                      </a:r>
                      <a:r>
                        <a:rPr lang="fr-FR" sz="10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Les Vergers de Milly</a:t>
                      </a:r>
                      <a:endParaRPr sz="10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5,5 €</a:t>
                      </a: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741288"/>
                  </a:ext>
                </a:extLst>
              </a:tr>
              <a:tr h="33620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Ginger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beer</a:t>
                      </a:r>
                      <a:r>
                        <a:rPr lang="fr-FR" sz="1000" i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, </a:t>
                      </a:r>
                      <a:r>
                        <a:rPr lang="fr-FR" sz="10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La French</a:t>
                      </a:r>
                      <a:endParaRPr sz="10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5,5 €</a:t>
                      </a: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925521"/>
                  </a:ext>
                </a:extLst>
              </a:tr>
            </a:tbl>
          </a:graphicData>
        </a:graphic>
      </p:graphicFrame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17" y="146105"/>
            <a:ext cx="2241593" cy="120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54;p13">
            <a:extLst>
              <a:ext uri="{FF2B5EF4-FFF2-40B4-BE49-F238E27FC236}">
                <a16:creationId xmlns:a16="http://schemas.microsoft.com/office/drawing/2014/main" id="{4ED1B2B4-E2FB-68B0-B55D-C3015DA89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15903"/>
              </p:ext>
            </p:extLst>
          </p:nvPr>
        </p:nvGraphicFramePr>
        <p:xfrm>
          <a:off x="204917" y="5346782"/>
          <a:ext cx="3357433" cy="1702056"/>
        </p:xfrm>
        <a:graphic>
          <a:graphicData uri="http://schemas.openxmlformats.org/drawingml/2006/table">
            <a:tbl>
              <a:tblPr>
                <a:noFill/>
                <a:tableStyleId>{4BB9CE17-C6CD-4441-B050-B99C9D13F42F}</a:tableStyleId>
              </a:tblPr>
              <a:tblGrid>
                <a:gridCol w="2665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1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Cocktails sans alcool</a:t>
                      </a:r>
                      <a:endParaRPr sz="2400" b="1" dirty="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0" marR="0" marT="72000" marB="7200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Le Cocottes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Sirop de cassis, jus de pomme, eau gazeuse</a:t>
                      </a: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7,5 €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Bora Bora</a:t>
                      </a:r>
                      <a:endParaRPr lang="fr-FR"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Ananas, Maracuja, Citron, Grenadine</a:t>
                      </a:r>
                      <a:endParaRPr sz="1000" i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7,5 €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63E0666-085F-7186-0806-71684FACC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29795"/>
              </p:ext>
            </p:extLst>
          </p:nvPr>
        </p:nvGraphicFramePr>
        <p:xfrm>
          <a:off x="220175" y="10208325"/>
          <a:ext cx="7086560" cy="413583"/>
        </p:xfrm>
        <a:graphic>
          <a:graphicData uri="http://schemas.openxmlformats.org/drawingml/2006/table">
            <a:tbl>
              <a:tblPr>
                <a:noFill/>
                <a:tableStyleId>{4BB9CE17-C6CD-4441-B050-B99C9D13F42F}</a:tableStyleId>
              </a:tblPr>
              <a:tblGrid>
                <a:gridCol w="7086560">
                  <a:extLst>
                    <a:ext uri="{9D8B030D-6E8A-4147-A177-3AD203B41FA5}">
                      <a16:colId xmlns:a16="http://schemas.microsoft.com/office/drawing/2014/main" val="3522098107"/>
                    </a:ext>
                  </a:extLst>
                </a:gridCol>
              </a:tblGrid>
              <a:tr h="41358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b="1" i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Nous sommes ravis de vous offrir une eau plate micro filtrée sur place par Castalie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50" b="1" i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Notre café et décaféiné proviennent du torréfacteur Plaines d’Arômes à Colombes</a:t>
                      </a:r>
                      <a:endParaRPr sz="1050" b="1" i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933273"/>
                  </a:ext>
                </a:extLst>
              </a:tr>
            </a:tbl>
          </a:graphicData>
        </a:graphic>
      </p:graphicFrame>
      <p:graphicFrame>
        <p:nvGraphicFramePr>
          <p:cNvPr id="13" name="Google Shape;54;p13">
            <a:extLst>
              <a:ext uri="{FF2B5EF4-FFF2-40B4-BE49-F238E27FC236}">
                <a16:creationId xmlns:a16="http://schemas.microsoft.com/office/drawing/2014/main" id="{8D21592A-5801-38E7-1633-74FF40AD9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765357"/>
              </p:ext>
            </p:extLst>
          </p:nvPr>
        </p:nvGraphicFramePr>
        <p:xfrm>
          <a:off x="3997326" y="3719143"/>
          <a:ext cx="3357433" cy="1108604"/>
        </p:xfrm>
        <a:graphic>
          <a:graphicData uri="http://schemas.openxmlformats.org/drawingml/2006/table">
            <a:tbl>
              <a:tblPr>
                <a:noFill/>
                <a:tableStyleId>{4BB9CE17-C6CD-4441-B050-B99C9D13F42F}</a:tableStyleId>
              </a:tblPr>
              <a:tblGrid>
                <a:gridCol w="2665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1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Cidres</a:t>
                      </a:r>
                      <a:endParaRPr sz="2400" b="1" dirty="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0" marR="0" marT="72000" marB="7200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Le sauvage - Brut</a:t>
                      </a: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, </a:t>
                      </a: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Fils de Pomme</a:t>
                      </a:r>
                      <a:endParaRPr sz="1000" b="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6 €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1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Le rosé - Infusé sureau &amp; ibiscus, </a:t>
                      </a:r>
                      <a:r>
                        <a:rPr lang="fr-FR" sz="1000" b="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Fils de Pomme</a:t>
                      </a:r>
                      <a:endParaRPr sz="1000" b="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6,5 €</a:t>
                      </a: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Google Shape;54;p13">
            <a:extLst>
              <a:ext uri="{FF2B5EF4-FFF2-40B4-BE49-F238E27FC236}">
                <a16:creationId xmlns:a16="http://schemas.microsoft.com/office/drawing/2014/main" id="{6DDF06CC-7836-3B0A-2D43-7612C13B4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27503"/>
              </p:ext>
            </p:extLst>
          </p:nvPr>
        </p:nvGraphicFramePr>
        <p:xfrm>
          <a:off x="3997326" y="5320557"/>
          <a:ext cx="3344963" cy="2285871"/>
        </p:xfrm>
        <a:graphic>
          <a:graphicData uri="http://schemas.openxmlformats.org/drawingml/2006/table">
            <a:tbl>
              <a:tblPr>
                <a:noFill/>
                <a:tableStyleId>{4BB9CE17-C6CD-4441-B050-B99C9D13F42F}</a:tableStyleId>
              </a:tblPr>
              <a:tblGrid>
                <a:gridCol w="265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Cocktails alcool</a:t>
                      </a:r>
                      <a:endParaRPr sz="2400" b="1" dirty="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0" marR="0" marT="72000" marB="7200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3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Spritz </a:t>
                      </a: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(</a:t>
                      </a:r>
                      <a:r>
                        <a:rPr lang="fr-FR" sz="1000" b="0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Apérol</a:t>
                      </a: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, Saint-Germain ou Chartreuse)</a:t>
                      </a:r>
                      <a:endParaRPr sz="1000" b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10 €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Vodka Cocottes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Vodka, sirop de cassis, jus de pomme, eau gazeuse</a:t>
                      </a:r>
                      <a:endParaRPr sz="1000" b="0" i="1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10 €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05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Caïpi</a:t>
                      </a: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 Cocottes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Cachaça, citron vert, sucre de canne</a:t>
                      </a:r>
                      <a:endParaRPr sz="1000" b="0" i="1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10 €</a:t>
                      </a:r>
                    </a:p>
                  </a:txBody>
                  <a:tcPr marL="7200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Chartreus’ito</a:t>
                      </a:r>
                      <a:endParaRPr lang="fr-FR"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Chartreuse verte, citron vert, sucre de canne, eau gazeuse</a:t>
                      </a:r>
                      <a:endParaRPr sz="1000" b="0" i="1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10 €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712826"/>
                  </a:ext>
                </a:extLst>
              </a:tr>
            </a:tbl>
          </a:graphicData>
        </a:graphic>
      </p:graphicFrame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C7BEBECF-E580-55AC-6473-05C8D3EBB1C3}"/>
              </a:ext>
            </a:extLst>
          </p:cNvPr>
          <p:cNvSpPr txBox="1"/>
          <p:nvPr/>
        </p:nvSpPr>
        <p:spPr>
          <a:xfrm>
            <a:off x="3581402" y="422038"/>
            <a:ext cx="3725333" cy="66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400" dirty="0">
                <a:latin typeface="Playfair Display"/>
                <a:ea typeface="Playfair Display"/>
                <a:cs typeface="Playfair Display"/>
                <a:sym typeface="Playfair Display"/>
              </a:rPr>
              <a:t>Carte</a:t>
            </a:r>
            <a:r>
              <a:rPr lang="fr-FR" sz="3400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uk" sz="3400" dirty="0">
                <a:latin typeface="Playfair Display"/>
                <a:ea typeface="Playfair Display"/>
                <a:cs typeface="Playfair Display"/>
                <a:sym typeface="Playfair Display"/>
              </a:rPr>
              <a:t>des </a:t>
            </a:r>
            <a:r>
              <a:rPr lang="fr-FR" sz="3400" dirty="0">
                <a:latin typeface="Playfair Display"/>
                <a:ea typeface="Playfair Display"/>
                <a:cs typeface="Playfair Display"/>
                <a:sym typeface="Playfair Display"/>
              </a:rPr>
              <a:t>boissons</a:t>
            </a:r>
          </a:p>
        </p:txBody>
      </p:sp>
      <p:graphicFrame>
        <p:nvGraphicFramePr>
          <p:cNvPr id="4" name="Google Shape;54;p13">
            <a:extLst>
              <a:ext uri="{FF2B5EF4-FFF2-40B4-BE49-F238E27FC236}">
                <a16:creationId xmlns:a16="http://schemas.microsoft.com/office/drawing/2014/main" id="{7E73BD70-C4B6-4317-5328-BA164A8CE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590291"/>
              </p:ext>
            </p:extLst>
          </p:nvPr>
        </p:nvGraphicFramePr>
        <p:xfrm>
          <a:off x="204917" y="7256314"/>
          <a:ext cx="3376485" cy="2933525"/>
        </p:xfrm>
        <a:graphic>
          <a:graphicData uri="http://schemas.openxmlformats.org/drawingml/2006/table">
            <a:tbl>
              <a:tblPr>
                <a:noFill/>
                <a:tableStyleId>{4BB9CE17-C6CD-4441-B050-B99C9D13F42F}</a:tableStyleId>
              </a:tblPr>
              <a:tblGrid>
                <a:gridCol w="269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Eau, café, thé</a:t>
                      </a:r>
                      <a:endParaRPr sz="2400" b="1" dirty="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0" marR="0" marT="72000" marB="7200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Eau gazeuse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u="none" strike="noStrike" cap="none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Microfiltrée</a:t>
                      </a:r>
                      <a:r>
                        <a:rPr lang="fr-FR" sz="1000" b="0" i="1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 par Castalie</a:t>
                      </a:r>
                      <a:endParaRPr sz="1000" b="0" i="1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75 cl</a:t>
                      </a: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3,5 €</a:t>
                      </a: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Café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Condor bio, Cajamarca – Pérou</a:t>
                      </a:r>
                      <a:endParaRPr sz="1000" b="0" i="1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8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3 €</a:t>
                      </a: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Décaféiné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1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Chiapas – Mexique</a:t>
                      </a:r>
                      <a:endParaRPr sz="1000" b="0" i="1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8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3 €</a:t>
                      </a:r>
                    </a:p>
                  </a:txBody>
                  <a:tcPr marL="72000" marR="0" marT="0" marB="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Thé </a:t>
                      </a:r>
                      <a:r>
                        <a:rPr lang="fr-FR" sz="1000" b="1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Dammann</a:t>
                      </a:r>
                      <a:endParaRPr lang="fr-FR"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i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Thé vert au jasmin ou à la menthe, thé noir Darjeeling</a:t>
                      </a: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3,5 €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Infusion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Dammann</a:t>
                      </a:r>
                      <a:endParaRPr lang="fr-FR"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i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Camomille, Tilleul, Verveine</a:t>
                      </a:r>
                      <a:endParaRPr sz="1000" i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3,5 €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oogle Shape;54;p13">
            <a:extLst>
              <a:ext uri="{FF2B5EF4-FFF2-40B4-BE49-F238E27FC236}">
                <a16:creationId xmlns:a16="http://schemas.microsoft.com/office/drawing/2014/main" id="{37A4392E-FE6A-256E-2E6E-C0AAC5E7A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027570"/>
              </p:ext>
            </p:extLst>
          </p:nvPr>
        </p:nvGraphicFramePr>
        <p:xfrm>
          <a:off x="3997326" y="1559363"/>
          <a:ext cx="3496692" cy="1863287"/>
        </p:xfrm>
        <a:graphic>
          <a:graphicData uri="http://schemas.openxmlformats.org/drawingml/2006/table">
            <a:tbl>
              <a:tblPr>
                <a:noFill/>
                <a:tableStyleId>{4BB9CE17-C6CD-4441-B050-B99C9D13F42F}</a:tableStyleId>
              </a:tblPr>
              <a:tblGrid>
                <a:gridCol w="265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Bières</a:t>
                      </a:r>
                      <a:endParaRPr sz="2400" b="1" dirty="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0" marR="0" marT="72000" marB="7200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2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Pression Gallia - </a:t>
                      </a:r>
                      <a:r>
                        <a:rPr lang="fr-FR" sz="10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Champ libre</a:t>
                      </a: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50 cl</a:t>
                      </a:r>
                      <a:endParaRPr sz="800" b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9 €</a:t>
                      </a: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Monaco, panaché</a:t>
                      </a: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25 cl</a:t>
                      </a:r>
                      <a:endParaRPr sz="8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5,5 €</a:t>
                      </a:r>
                      <a:endParaRPr sz="1000" b="1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196084"/>
                  </a:ext>
                </a:extLst>
              </a:tr>
              <a:tr h="18851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Bouteilles, La Brasserie Fondamentale</a:t>
                      </a:r>
                      <a:endParaRPr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8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000" b="1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3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Pale ALE, blonde bio</a:t>
                      </a: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  <a:endParaRPr sz="8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7€</a:t>
                      </a:r>
                      <a:endParaRPr sz="1000" b="1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IPA, blonde</a:t>
                      </a:r>
                    </a:p>
                  </a:txBody>
                  <a:tcPr marL="0" marR="0" marT="0" marB="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33 cl</a:t>
                      </a:r>
                      <a:endParaRPr sz="800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7€</a:t>
                      </a:r>
                      <a:endParaRPr sz="1000" b="1" i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72000" marR="0" marT="0" marB="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oogle Shape;54;p13">
            <a:extLst>
              <a:ext uri="{FF2B5EF4-FFF2-40B4-BE49-F238E27FC236}">
                <a16:creationId xmlns:a16="http://schemas.microsoft.com/office/drawing/2014/main" id="{B9AE0E9E-3894-B006-A03A-B770B69AA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521506"/>
              </p:ext>
            </p:extLst>
          </p:nvPr>
        </p:nvGraphicFramePr>
        <p:xfrm>
          <a:off x="3997326" y="7738826"/>
          <a:ext cx="3376485" cy="2123034"/>
        </p:xfrm>
        <a:graphic>
          <a:graphicData uri="http://schemas.openxmlformats.org/drawingml/2006/table">
            <a:tbl>
              <a:tblPr>
                <a:noFill/>
                <a:tableStyleId>{4BB9CE17-C6CD-4441-B050-B99C9D13F42F}</a:tableStyleId>
              </a:tblPr>
              <a:tblGrid>
                <a:gridCol w="2690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Apéritifs</a:t>
                      </a:r>
                      <a:endParaRPr sz="2400" b="1" dirty="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0" marR="0" marT="72000" marB="72000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  <a:sym typeface="Roboto"/>
                      </a:endParaRPr>
                    </a:p>
                  </a:txBody>
                  <a:tcPr marL="72000" marR="0" marT="72000" marB="7200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3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Kir bourguignon </a:t>
                      </a: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(Cassis, mûre)</a:t>
                      </a:r>
                      <a:endParaRPr sz="1000" b="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14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8,5 €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Ricard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Tomate, Perroquet, Mauresque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4 cl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5,5 €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Martini </a:t>
                      </a:r>
                      <a:r>
                        <a:rPr lang="fr-FR" sz="1000" b="1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rosso</a:t>
                      </a:r>
                      <a:endParaRPr lang="fr-FR" sz="1000" b="1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5 €</a:t>
                      </a:r>
                    </a:p>
                  </a:txBody>
                  <a:tcPr marL="72000" marR="0" marT="0" marB="0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Porto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Sandeman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7 €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9734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Ti’ punch maison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 Black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cl</a:t>
                      </a:r>
                    </a:p>
                  </a:txBody>
                  <a:tcPr marL="72000" marR="0" marT="0" marB="0" anchor="ctr">
                    <a:lnL w="19050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5 €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5475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9863</TotalTime>
  <Words>382</Words>
  <Application>Microsoft Office PowerPoint</Application>
  <PresentationFormat>Personnalisé</PresentationFormat>
  <Paragraphs>112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Playfair Display</vt:lpstr>
      <vt:lpstr>Lato Black</vt:lpstr>
      <vt:lpstr>Arial</vt:lpstr>
      <vt:lpstr>Lato</vt:lpstr>
      <vt:lpstr>Simple Light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Marie-Charlotte HELIOT</dc:creator>
  <cp:lastModifiedBy>Jean-Marie Héliot</cp:lastModifiedBy>
  <cp:revision>37</cp:revision>
  <cp:lastPrinted>2024-09-03T04:26:47Z</cp:lastPrinted>
  <dcterms:modified xsi:type="dcterms:W3CDTF">2024-09-03T04:39:19Z</dcterms:modified>
</cp:coreProperties>
</file>