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7559675" cy="10691813"/>
  <p:notesSz cx="6889750" cy="10021888"/>
  <p:embeddedFontLst>
    <p:embeddedFont>
      <p:font typeface="Lato" panose="020F0502020204030203" pitchFamily="34" charset="0"/>
      <p:regular r:id="rId6"/>
      <p:bold r:id="rId7"/>
      <p:italic r:id="rId8"/>
      <p:boldItalic r:id="rId9"/>
    </p:embeddedFont>
    <p:embeddedFont>
      <p:font typeface="Lato Black" panose="020F0502020204030203" pitchFamily="34" charset="0"/>
      <p:bold r:id="rId10"/>
      <p:boldItalic r:id="rId11"/>
    </p:embeddedFont>
    <p:embeddedFont>
      <p:font typeface="Playfair Display" pitchFamily="2" charset="0"/>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guide id="3" pos="223">
          <p15:clr>
            <a:srgbClr val="747775"/>
          </p15:clr>
        </p15:guide>
        <p15:guide id="4" pos="4540">
          <p15:clr>
            <a:srgbClr val="747775"/>
          </p15:clr>
        </p15:guide>
        <p15:guide id="5" orient="horz" pos="454">
          <p15:clr>
            <a:srgbClr val="747775"/>
          </p15:clr>
        </p15:guide>
        <p15:guide id="6" orient="horz" pos="628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B9CE17-C6CD-4441-B050-B99C9D13F42F}">
  <a:tblStyle styleId="{4BB9CE17-C6CD-4441-B050-B99C9D13F4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88" y="-364"/>
      </p:cViewPr>
      <p:guideLst>
        <p:guide orient="horz" pos="3368"/>
        <p:guide pos="2381"/>
        <p:guide pos="223"/>
        <p:guide pos="4540"/>
        <p:guide orient="horz" pos="454"/>
        <p:guide orient="horz" pos="62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6138" y="750888"/>
            <a:ext cx="265747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85bb175b4_0_10:notes"/>
          <p:cNvSpPr>
            <a:spLocks noGrp="1" noRot="1" noChangeAspect="1"/>
          </p:cNvSpPr>
          <p:nvPr>
            <p:ph type="sldImg" idx="2"/>
          </p:nvPr>
        </p:nvSpPr>
        <p:spPr>
          <a:xfrm>
            <a:off x="2117725" y="750888"/>
            <a:ext cx="2655888"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85bb175b4_0_10: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81552a246_0_44:notes"/>
          <p:cNvSpPr>
            <a:spLocks noGrp="1" noRot="1" noChangeAspect="1"/>
          </p:cNvSpPr>
          <p:nvPr>
            <p:ph type="sldImg" idx="2"/>
          </p:nvPr>
        </p:nvSpPr>
        <p:spPr>
          <a:xfrm>
            <a:off x="2117725" y="750888"/>
            <a:ext cx="2655888"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81552a246_0_44: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116f46c5b_0_4:notes"/>
          <p:cNvSpPr>
            <a:spLocks noGrp="1" noRot="1" noChangeAspect="1"/>
          </p:cNvSpPr>
          <p:nvPr>
            <p:ph type="sldImg" idx="2"/>
          </p:nvPr>
        </p:nvSpPr>
        <p:spPr>
          <a:xfrm>
            <a:off x="2117725" y="750888"/>
            <a:ext cx="2655888"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116f46c5b_0_4: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Google Shape;54;p13"/>
          <p:cNvGraphicFramePr/>
          <p:nvPr>
            <p:extLst>
              <p:ext uri="{D42A27DB-BD31-4B8C-83A1-F6EECF244321}">
                <p14:modId xmlns:p14="http://schemas.microsoft.com/office/powerpoint/2010/main" val="2541986378"/>
              </p:ext>
            </p:extLst>
          </p:nvPr>
        </p:nvGraphicFramePr>
        <p:xfrm>
          <a:off x="220175" y="2928850"/>
          <a:ext cx="6986375" cy="5500731"/>
        </p:xfrm>
        <a:graphic>
          <a:graphicData uri="http://schemas.openxmlformats.org/drawingml/2006/table">
            <a:tbl>
              <a:tblPr>
                <a:noFill/>
                <a:tableStyleId>{4BB9CE17-C6CD-4441-B050-B99C9D13F42F}</a:tableStyleId>
              </a:tblPr>
              <a:tblGrid>
                <a:gridCol w="5329725">
                  <a:extLst>
                    <a:ext uri="{9D8B030D-6E8A-4147-A177-3AD203B41FA5}">
                      <a16:colId xmlns:a16="http://schemas.microsoft.com/office/drawing/2014/main" val="20000"/>
                    </a:ext>
                  </a:extLst>
                </a:gridCol>
                <a:gridCol w="241300">
                  <a:extLst>
                    <a:ext uri="{9D8B030D-6E8A-4147-A177-3AD203B41FA5}">
                      <a16:colId xmlns:a16="http://schemas.microsoft.com/office/drawing/2014/main" val="20001"/>
                    </a:ext>
                  </a:extLst>
                </a:gridCol>
                <a:gridCol w="874000">
                  <a:extLst>
                    <a:ext uri="{9D8B030D-6E8A-4147-A177-3AD203B41FA5}">
                      <a16:colId xmlns:a16="http://schemas.microsoft.com/office/drawing/2014/main" val="20002"/>
                    </a:ext>
                  </a:extLst>
                </a:gridCol>
                <a:gridCol w="541350">
                  <a:extLst>
                    <a:ext uri="{9D8B030D-6E8A-4147-A177-3AD203B41FA5}">
                      <a16:colId xmlns:a16="http://schemas.microsoft.com/office/drawing/2014/main" val="20003"/>
                    </a:ext>
                  </a:extLst>
                </a:gridCol>
              </a:tblGrid>
              <a:tr h="471650">
                <a:tc>
                  <a:txBody>
                    <a:bodyPr/>
                    <a:lstStyle/>
                    <a:p>
                      <a:pPr marL="0" lvl="0" indent="0" algn="l" rtl="0">
                        <a:spcBef>
                          <a:spcPts val="0"/>
                        </a:spcBef>
                        <a:spcAft>
                          <a:spcPts val="0"/>
                        </a:spcAft>
                        <a:buNone/>
                      </a:pPr>
                      <a:r>
                        <a:rPr lang="uk" sz="2400" b="1" dirty="0">
                          <a:solidFill>
                            <a:schemeClr val="dk1"/>
                          </a:solidFill>
                          <a:latin typeface="Playfair Display"/>
                          <a:ea typeface="Playfair Display"/>
                          <a:cs typeface="Playfair Display"/>
                          <a:sym typeface="Playfair Display"/>
                        </a:rPr>
                        <a:t>BLANC</a:t>
                      </a:r>
                      <a:endParaRPr sz="2400" b="1" dirty="0">
                        <a:solidFill>
                          <a:schemeClr val="dk1"/>
                        </a:solidFill>
                        <a:latin typeface="Playfair Display"/>
                        <a:ea typeface="Playfair Display"/>
                        <a:cs typeface="Playfair Display"/>
                        <a:sym typeface="Playfair Display"/>
                      </a:endParaRPr>
                    </a:p>
                  </a:txBody>
                  <a:tcPr marL="0" marR="0" marT="72000" marB="7200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600">
                        <a:solidFill>
                          <a:schemeClr val="dk1"/>
                        </a:solidFill>
                        <a:latin typeface="Roboto"/>
                        <a:ea typeface="Roboto"/>
                        <a:cs typeface="Roboto"/>
                        <a:sym typeface="Robo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700">
                          <a:solidFill>
                            <a:schemeClr val="dk1"/>
                          </a:solidFill>
                          <a:latin typeface="Roboto"/>
                          <a:ea typeface="Roboto"/>
                          <a:cs typeface="Roboto"/>
                          <a:sym typeface="Roboto"/>
                        </a:rPr>
                        <a:t>Bouteille</a:t>
                      </a:r>
                      <a:endParaRPr sz="700">
                        <a:solidFill>
                          <a:schemeClr val="dk1"/>
                        </a:solidFill>
                        <a:latin typeface="Roboto"/>
                        <a:ea typeface="Roboto"/>
                        <a:cs typeface="Roboto"/>
                        <a:sym typeface="Roboto"/>
                      </a:endParaRPr>
                    </a:p>
                  </a:txBody>
                  <a:tcPr marL="72000" marR="0" marT="72000" marB="72000" anchor="b">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 sz="700">
                          <a:solidFill>
                            <a:schemeClr val="dk1"/>
                          </a:solidFill>
                          <a:latin typeface="Roboto"/>
                          <a:ea typeface="Roboto"/>
                          <a:cs typeface="Roboto"/>
                          <a:sym typeface="Roboto"/>
                        </a:rPr>
                        <a:t>Verre (14cl)</a:t>
                      </a:r>
                      <a:endParaRPr sz="700">
                        <a:solidFill>
                          <a:schemeClr val="dk1"/>
                        </a:solidFill>
                        <a:latin typeface="Roboto"/>
                        <a:ea typeface="Roboto"/>
                        <a:cs typeface="Roboto"/>
                        <a:sym typeface="Roboto"/>
                      </a:endParaRPr>
                    </a:p>
                  </a:txBody>
                  <a:tcPr marL="72000" marR="0" marT="72000" marB="720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65925">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BORDEAUX</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solidFill>
                          <a:schemeClr val="dk1"/>
                        </a:solidFill>
                        <a:latin typeface="Lato"/>
                        <a:ea typeface="Lato"/>
                        <a:cs typeface="Lato"/>
                        <a:sym typeface="Lato"/>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1"/>
                        </a:solidFill>
                        <a:latin typeface="Lato"/>
                        <a:ea typeface="Lato"/>
                        <a:cs typeface="Lato"/>
                        <a:sym typeface="Lato"/>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300625">
                <a:tc>
                  <a:txBody>
                    <a:bodyPr/>
                    <a:lstStyle/>
                    <a:p>
                      <a:pPr marL="0" lvl="0" indent="0" algn="l" rtl="0">
                        <a:lnSpc>
                          <a:spcPct val="115000"/>
                        </a:lnSpc>
                        <a:spcBef>
                          <a:spcPts val="0"/>
                        </a:spcBef>
                        <a:spcAft>
                          <a:spcPts val="0"/>
                        </a:spcAft>
                        <a:buNone/>
                      </a:pPr>
                      <a:r>
                        <a:rPr lang="fr-FR" sz="1000" dirty="0">
                          <a:solidFill>
                            <a:schemeClr val="dk1"/>
                          </a:solidFill>
                          <a:latin typeface="Lato"/>
                          <a:ea typeface="Lato"/>
                          <a:cs typeface="Lato"/>
                          <a:sym typeface="Lato"/>
                        </a:rPr>
                        <a:t>Grave blanc</a:t>
                      </a:r>
                      <a:r>
                        <a:rPr lang="uk" sz="1000" dirty="0">
                          <a:solidFill>
                            <a:schemeClr val="dk1"/>
                          </a:solidFill>
                          <a:latin typeface="Lato"/>
                          <a:ea typeface="Lato"/>
                          <a:cs typeface="Lato"/>
                          <a:sym typeface="Lato"/>
                        </a:rPr>
                        <a:t> </a:t>
                      </a:r>
                      <a:r>
                        <a:rPr lang="fr-FR" sz="1000" dirty="0">
                          <a:solidFill>
                            <a:schemeClr val="dk1"/>
                          </a:solidFill>
                          <a:latin typeface="Lato"/>
                          <a:ea typeface="Lato"/>
                          <a:cs typeface="Lato"/>
                          <a:sym typeface="Lato"/>
                        </a:rPr>
                        <a:t>sec </a:t>
                      </a:r>
                      <a:r>
                        <a:rPr lang="uk" sz="1000" dirty="0">
                          <a:solidFill>
                            <a:schemeClr val="dk1"/>
                          </a:solidFill>
                          <a:latin typeface="Lato"/>
                          <a:ea typeface="Lato"/>
                          <a:cs typeface="Lato"/>
                          <a:sym typeface="Lato"/>
                        </a:rPr>
                        <a:t>- Domaine </a:t>
                      </a:r>
                      <a:r>
                        <a:rPr lang="fr-FR" sz="1000" dirty="0">
                          <a:solidFill>
                            <a:schemeClr val="dk1"/>
                          </a:solidFill>
                          <a:latin typeface="Lato"/>
                          <a:ea typeface="Lato"/>
                          <a:cs typeface="Lato"/>
                          <a:sym typeface="Lato"/>
                        </a:rPr>
                        <a:t>du Salut</a:t>
                      </a:r>
                      <a:r>
                        <a:rPr lang="uk" sz="1000" dirty="0">
                          <a:solidFill>
                            <a:schemeClr val="dk1"/>
                          </a:solidFill>
                          <a:latin typeface="Lato"/>
                          <a:ea typeface="Lato"/>
                          <a:cs typeface="Lato"/>
                          <a:sym typeface="Lato"/>
                        </a:rPr>
                        <a:t> </a:t>
                      </a:r>
                      <a:r>
                        <a:rPr lang="uk" sz="1000" i="1" dirty="0">
                          <a:solidFill>
                            <a:schemeClr val="dk1"/>
                          </a:solidFill>
                          <a:latin typeface="Lato"/>
                          <a:ea typeface="Lato"/>
                          <a:cs typeface="Lato"/>
                          <a:sym typeface="Lato"/>
                        </a:rPr>
                        <a:t>(</a:t>
                      </a:r>
                      <a:r>
                        <a:rPr lang="fr-FR" sz="1000" i="1" dirty="0">
                          <a:solidFill>
                            <a:schemeClr val="dk1"/>
                          </a:solidFill>
                          <a:latin typeface="Lato"/>
                          <a:ea typeface="Lato"/>
                          <a:cs typeface="Lato"/>
                          <a:sym typeface="Lato"/>
                        </a:rPr>
                        <a:t>Sémillon, </a:t>
                      </a:r>
                      <a:r>
                        <a:rPr lang="uk" sz="1000" i="1" dirty="0">
                          <a:solidFill>
                            <a:schemeClr val="dk1"/>
                          </a:solidFill>
                          <a:latin typeface="Lato"/>
                          <a:ea typeface="Lato"/>
                          <a:cs typeface="Lato"/>
                          <a:sym typeface="Lato"/>
                        </a:rPr>
                        <a:t>Sauvignon) - 2022</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3</a:t>
                      </a:r>
                      <a:r>
                        <a:rPr lang="fr-FR" sz="1000" dirty="0">
                          <a:solidFill>
                            <a:schemeClr val="dk1"/>
                          </a:solidFill>
                          <a:latin typeface="Lato Black"/>
                          <a:ea typeface="Lato Black"/>
                          <a:cs typeface="Lato Black"/>
                          <a:sym typeface="Lato Black"/>
                        </a:rPr>
                        <a:t>2</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7</a:t>
                      </a:r>
                      <a:r>
                        <a:rPr lang="fr-FR" sz="1000" dirty="0">
                          <a:solidFill>
                            <a:schemeClr val="dk1"/>
                          </a:solidFill>
                          <a:latin typeface="Lato Black"/>
                          <a:ea typeface="Lato Black"/>
                          <a:cs typeface="Lato Black"/>
                          <a:sym typeface="Lato Black"/>
                        </a:rPr>
                        <a:t>,5</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r h="265925">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BOURGOGNE</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5"/>
                  </a:ext>
                </a:extLst>
              </a:tr>
              <a:tr h="2659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Chablis - Domaine Grivot Goisot </a:t>
                      </a:r>
                      <a:r>
                        <a:rPr lang="uk" sz="1000" i="1" dirty="0">
                          <a:solidFill>
                            <a:schemeClr val="dk1"/>
                          </a:solidFill>
                          <a:latin typeface="Lato"/>
                          <a:ea typeface="Lato"/>
                          <a:cs typeface="Lato"/>
                          <a:sym typeface="Lato"/>
                        </a:rPr>
                        <a:t>(Chardonnay) - 202</a:t>
                      </a:r>
                      <a:r>
                        <a:rPr lang="fr-FR" sz="1000" i="1" dirty="0">
                          <a:solidFill>
                            <a:schemeClr val="dk1"/>
                          </a:solidFill>
                          <a:latin typeface="Lato"/>
                          <a:ea typeface="Lato"/>
                          <a:cs typeface="Lato"/>
                          <a:sym typeface="Lato"/>
                        </a:rPr>
                        <a:t>3</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44€</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9€</a:t>
                      </a: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6"/>
                  </a:ext>
                </a:extLst>
              </a:tr>
              <a:tr h="265925">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Bourgogne Côte d'Auxerre - Domaine Grivot Goisot </a:t>
                      </a:r>
                      <a:r>
                        <a:rPr lang="uk" sz="1000" i="1">
                          <a:solidFill>
                            <a:schemeClr val="dk1"/>
                          </a:solidFill>
                          <a:latin typeface="Lato"/>
                          <a:ea typeface="Lato"/>
                          <a:cs typeface="Lato"/>
                          <a:sym typeface="Lato"/>
                        </a:rPr>
                        <a:t>(Chardonnay) - 2022</a:t>
                      </a:r>
                      <a:endParaRPr sz="1000" i="1">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3</a:t>
                      </a:r>
                      <a:r>
                        <a:rPr lang="fr-FR" sz="1000" dirty="0">
                          <a:solidFill>
                            <a:schemeClr val="dk1"/>
                          </a:solidFill>
                          <a:latin typeface="Lato Black"/>
                          <a:ea typeface="Lato Black"/>
                          <a:cs typeface="Lato Black"/>
                          <a:sym typeface="Lato Black"/>
                        </a:rPr>
                        <a:t>4</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7"/>
                  </a:ext>
                </a:extLst>
              </a:tr>
              <a:tr h="2876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Hautes Côtes de Nuits - Château de Premeaux </a:t>
                      </a:r>
                      <a:r>
                        <a:rPr lang="uk" sz="1000" i="1" dirty="0">
                          <a:solidFill>
                            <a:schemeClr val="dk1"/>
                          </a:solidFill>
                          <a:latin typeface="Lato"/>
                          <a:ea typeface="Lato"/>
                          <a:cs typeface="Lato"/>
                          <a:sym typeface="Lato"/>
                        </a:rPr>
                        <a:t>(Chardonnay) - 2020 </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59€</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8"/>
                  </a:ext>
                </a:extLst>
              </a:tr>
              <a:tr h="265925">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LANGUEDOC</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9"/>
                  </a:ext>
                </a:extLst>
              </a:tr>
              <a:tr h="2876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Vin de France - Maison Ventenac - Cuvée Cassandre </a:t>
                      </a:r>
                      <a:r>
                        <a:rPr lang="uk" sz="1000" i="1" dirty="0">
                          <a:solidFill>
                            <a:schemeClr val="dk1"/>
                          </a:solidFill>
                          <a:latin typeface="Lato"/>
                          <a:ea typeface="Lato"/>
                          <a:cs typeface="Lato"/>
                          <a:sym typeface="Lato"/>
                        </a:rPr>
                        <a:t>(Vermentino) – 2021</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2</a:t>
                      </a:r>
                      <a:r>
                        <a:rPr lang="fr-FR" sz="1000" dirty="0">
                          <a:solidFill>
                            <a:schemeClr val="dk1"/>
                          </a:solidFill>
                          <a:latin typeface="Lato Black"/>
                          <a:ea typeface="Lato Black"/>
                          <a:cs typeface="Lato Black"/>
                          <a:sym typeface="Lato Black"/>
                        </a:rPr>
                        <a:t>6</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6</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0"/>
                  </a:ext>
                </a:extLst>
              </a:tr>
              <a:tr h="28762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000" dirty="0">
                          <a:solidFill>
                            <a:schemeClr val="dk1"/>
                          </a:solidFill>
                          <a:latin typeface="Lato"/>
                          <a:ea typeface="Lato"/>
                          <a:cs typeface="Lato"/>
                          <a:sym typeface="Lato"/>
                        </a:rPr>
                        <a:t>Pays d’Oc – Vignobles David – Fleur de Sel </a:t>
                      </a:r>
                      <a:r>
                        <a:rPr lang="fr-FR" sz="1000" i="1" dirty="0">
                          <a:solidFill>
                            <a:schemeClr val="dk1"/>
                          </a:solidFill>
                          <a:latin typeface="Lato"/>
                          <a:ea typeface="Lato"/>
                          <a:cs typeface="Lato"/>
                          <a:sym typeface="Lato"/>
                        </a:rPr>
                        <a:t>(Chardonnay, Grenache gris) – 2022</a:t>
                      </a: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000" dirty="0">
                          <a:solidFill>
                            <a:schemeClr val="dk1"/>
                          </a:solidFill>
                          <a:latin typeface="Lato Black"/>
                          <a:ea typeface="Lato Black"/>
                          <a:cs typeface="Lato Black"/>
                          <a:sym typeface="Lato Black"/>
                        </a:rPr>
                        <a:t>35</a:t>
                      </a:r>
                      <a:r>
                        <a:rPr lang="uk" sz="1000" dirty="0">
                          <a:solidFill>
                            <a:schemeClr val="dk1"/>
                          </a:solidFill>
                          <a:latin typeface="Lato Black"/>
                          <a:ea typeface="Lato Black"/>
                          <a:cs typeface="Lato Black"/>
                          <a:sym typeface="Lato Black"/>
                        </a:rPr>
                        <a:t>€</a:t>
                      </a:r>
                    </a:p>
                    <a:p>
                      <a:pPr marL="0" lvl="0" indent="0" algn="l" rtl="0">
                        <a:lnSpc>
                          <a:spcPct val="115000"/>
                        </a:lnSpc>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3691673411"/>
                  </a:ext>
                </a:extLst>
              </a:tr>
              <a:tr h="265925">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LOIRE</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1"/>
                  </a:ext>
                </a:extLst>
              </a:tr>
              <a:tr h="265925">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Touraine - Château de Fontenay </a:t>
                      </a:r>
                      <a:r>
                        <a:rPr lang="uk" sz="1000" i="1">
                          <a:solidFill>
                            <a:schemeClr val="dk1"/>
                          </a:solidFill>
                          <a:latin typeface="Lato"/>
                          <a:ea typeface="Lato"/>
                          <a:cs typeface="Lato"/>
                          <a:sym typeface="Lato"/>
                        </a:rPr>
                        <a:t>(Sauvignon) - 2021</a:t>
                      </a:r>
                      <a:endParaRPr sz="1000" i="1">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2</a:t>
                      </a:r>
                      <a:r>
                        <a:rPr lang="fr-FR" sz="1000" dirty="0">
                          <a:solidFill>
                            <a:schemeClr val="dk1"/>
                          </a:solidFill>
                          <a:latin typeface="Lato Black"/>
                          <a:ea typeface="Lato Black"/>
                          <a:cs typeface="Lato Black"/>
                          <a:sym typeface="Lato Black"/>
                        </a:rPr>
                        <a:t>9</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fr-FR" sz="1000" dirty="0">
                          <a:solidFill>
                            <a:schemeClr val="dk1"/>
                          </a:solidFill>
                          <a:latin typeface="Lato Black"/>
                          <a:ea typeface="Lato Black"/>
                          <a:cs typeface="Lato Black"/>
                          <a:sym typeface="Lato Black"/>
                        </a:rPr>
                        <a:t>7€</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2"/>
                  </a:ext>
                </a:extLst>
              </a:tr>
              <a:tr h="23467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Saumur - </a:t>
                      </a:r>
                      <a:r>
                        <a:rPr lang="uk" sz="1000" b="0" i="0" u="none" strike="noStrike" cap="none" dirty="0">
                          <a:solidFill>
                            <a:schemeClr val="dk1"/>
                          </a:solidFill>
                          <a:latin typeface="Lato"/>
                          <a:ea typeface="Lato"/>
                          <a:cs typeface="Lato"/>
                          <a:sym typeface="Lato"/>
                        </a:rPr>
                        <a:t>Domaine</a:t>
                      </a:r>
                      <a:r>
                        <a:rPr lang="uk" sz="1000" dirty="0">
                          <a:solidFill>
                            <a:schemeClr val="dk1"/>
                          </a:solidFill>
                          <a:latin typeface="Lato"/>
                          <a:ea typeface="Lato"/>
                          <a:cs typeface="Lato"/>
                          <a:sym typeface="Lato"/>
                        </a:rPr>
                        <a:t> du Moulin de l'Horizon - Cuvée Mélodie </a:t>
                      </a:r>
                      <a:r>
                        <a:rPr lang="uk" sz="1000" i="1" dirty="0">
                          <a:solidFill>
                            <a:schemeClr val="dk1"/>
                          </a:solidFill>
                          <a:latin typeface="Lato"/>
                          <a:ea typeface="Lato"/>
                          <a:cs typeface="Lato"/>
                          <a:sym typeface="Lato"/>
                        </a:rPr>
                        <a:t>(Chenin) - 202</a:t>
                      </a:r>
                      <a:r>
                        <a:rPr lang="fr-FR" sz="1000" i="1" dirty="0">
                          <a:solidFill>
                            <a:schemeClr val="dk1"/>
                          </a:solidFill>
                          <a:latin typeface="Lato"/>
                          <a:ea typeface="Lato"/>
                          <a:cs typeface="Lato"/>
                          <a:sym typeface="Lato"/>
                        </a:rPr>
                        <a:t>2</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0" marB="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29€</a:t>
                      </a: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4"/>
                  </a:ext>
                </a:extLst>
              </a:tr>
              <a:tr h="234675">
                <a:tc>
                  <a:txBody>
                    <a:bodyPr/>
                    <a:lstStyle/>
                    <a:p>
                      <a:pPr marL="0" lvl="0" indent="0" algn="l"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ROUSSILLON</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lgn="ctr">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1186497444"/>
                  </a:ext>
                </a:extLst>
              </a:tr>
              <a:tr h="234675">
                <a:tc>
                  <a:txBody>
                    <a:bodyPr/>
                    <a:lstStyle/>
                    <a:p>
                      <a:pPr marL="0" lvl="0" indent="0" algn="l" rtl="0">
                        <a:lnSpc>
                          <a:spcPct val="115000"/>
                        </a:lnSpc>
                        <a:spcBef>
                          <a:spcPts val="0"/>
                        </a:spcBef>
                        <a:spcAft>
                          <a:spcPts val="0"/>
                        </a:spcAft>
                        <a:buNone/>
                      </a:pPr>
                      <a:r>
                        <a:rPr lang="fr-FR" sz="1000" b="0" i="0" u="none" strike="noStrike" cap="none" dirty="0">
                          <a:solidFill>
                            <a:schemeClr val="dk1"/>
                          </a:solidFill>
                          <a:latin typeface="Lato"/>
                          <a:ea typeface="Lato"/>
                          <a:cs typeface="Lato"/>
                          <a:sym typeface="Lato Black"/>
                        </a:rPr>
                        <a:t>Vin de France – Famille Dornier – Mar (Grenache blanc, Macabeu) - 2022</a:t>
                      </a:r>
                      <a:endParaRPr sz="1000" b="0" i="0" u="none" strike="noStrike" cap="none" dirty="0">
                        <a:solidFill>
                          <a:schemeClr val="dk1"/>
                        </a:solidFill>
                        <a:latin typeface="Lato"/>
                        <a:ea typeface="Lato"/>
                        <a:cs typeface="Lato"/>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lgn="ctr">
                      <a:solidFill>
                        <a:schemeClr val="accent1">
                          <a:alpha val="0"/>
                        </a:schemeClr>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dirty="0">
                          <a:solidFill>
                            <a:schemeClr val="dk1"/>
                          </a:solidFill>
                          <a:latin typeface="Lato Black"/>
                          <a:ea typeface="Lato Black"/>
                          <a:cs typeface="Lato Black"/>
                          <a:sym typeface="Lato Black"/>
                        </a:rPr>
                        <a:t>32</a:t>
                      </a:r>
                      <a:r>
                        <a:rPr lang="uk" sz="1000" dirty="0">
                          <a:solidFill>
                            <a:schemeClr val="dk1"/>
                          </a:solidFill>
                          <a:latin typeface="Lato Black"/>
                          <a:ea typeface="Lato Black"/>
                          <a:cs typeface="Lato Black"/>
                          <a:sym typeface="Lato Black"/>
                        </a:rPr>
                        <a:t>€</a:t>
                      </a: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1398010170"/>
                  </a:ext>
                </a:extLst>
              </a:tr>
              <a:tr h="234675">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VALLÉE DU RHÔNE</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lgn="ctr">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1948004609"/>
                  </a:ext>
                </a:extLst>
              </a:tr>
              <a:tr h="234675">
                <a:tc>
                  <a:txBody>
                    <a:bodyPr/>
                    <a:lstStyle/>
                    <a:p>
                      <a:pPr marL="0" lvl="0" indent="0" algn="l" rtl="0">
                        <a:lnSpc>
                          <a:spcPct val="115000"/>
                        </a:lnSpc>
                        <a:spcBef>
                          <a:spcPts val="0"/>
                        </a:spcBef>
                        <a:spcAft>
                          <a:spcPts val="0"/>
                        </a:spcAft>
                        <a:buClr>
                          <a:schemeClr val="dk1"/>
                        </a:buClr>
                        <a:buSzPts val="1100"/>
                        <a:buFont typeface="Arial"/>
                        <a:buNone/>
                      </a:pPr>
                      <a:r>
                        <a:rPr lang="uk" sz="1000" dirty="0">
                          <a:solidFill>
                            <a:schemeClr val="dk1"/>
                          </a:solidFill>
                          <a:latin typeface="Lato"/>
                          <a:ea typeface="Lato"/>
                          <a:cs typeface="Lato"/>
                          <a:sym typeface="Lato"/>
                        </a:rPr>
                        <a:t>Crozes-Hermitage - Domaine du Pavillon (</a:t>
                      </a:r>
                      <a:r>
                        <a:rPr lang="fr-FR" sz="1000" dirty="0">
                          <a:solidFill>
                            <a:schemeClr val="dk1"/>
                          </a:solidFill>
                          <a:latin typeface="Lato"/>
                          <a:ea typeface="Lato"/>
                          <a:cs typeface="Lato"/>
                          <a:sym typeface="Lato"/>
                        </a:rPr>
                        <a:t>Roussanne, Marsanne</a:t>
                      </a:r>
                      <a:r>
                        <a:rPr lang="uk" sz="1000" dirty="0">
                          <a:solidFill>
                            <a:schemeClr val="dk1"/>
                          </a:solidFill>
                          <a:latin typeface="Lato"/>
                          <a:ea typeface="Lato"/>
                          <a:cs typeface="Lato"/>
                          <a:sym typeface="Lato"/>
                        </a:rPr>
                        <a:t>) - 20</a:t>
                      </a:r>
                      <a:r>
                        <a:rPr lang="fr-FR" sz="1000" dirty="0">
                          <a:solidFill>
                            <a:schemeClr val="dk1"/>
                          </a:solidFill>
                          <a:latin typeface="Lato"/>
                          <a:ea typeface="Lato"/>
                          <a:cs typeface="Lato"/>
                          <a:sym typeface="Lato"/>
                        </a:rPr>
                        <a:t>21</a:t>
                      </a:r>
                      <a:endParaRPr sz="100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lgn="ctr">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Clr>
                          <a:schemeClr val="dk1"/>
                        </a:buClr>
                        <a:buSzPts val="1100"/>
                        <a:buFont typeface="Arial"/>
                        <a:buNone/>
                      </a:pPr>
                      <a:r>
                        <a:rPr lang="uk" sz="1000" dirty="0">
                          <a:solidFill>
                            <a:schemeClr val="dk1"/>
                          </a:solidFill>
                          <a:latin typeface="Lato Black"/>
                          <a:ea typeface="Lato Black"/>
                          <a:cs typeface="Lato Black"/>
                          <a:sym typeface="Lato Black"/>
                        </a:rPr>
                        <a:t>44€</a:t>
                      </a: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85814970"/>
                  </a:ext>
                </a:extLst>
              </a:tr>
              <a:tr h="234675">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SUD</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5"/>
                  </a:ext>
                </a:extLst>
              </a:tr>
              <a:tr h="23467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Côte de Gascogne - Domaine de Laballe - Blanc liquoreux </a:t>
                      </a:r>
                      <a:r>
                        <a:rPr lang="uk" sz="1000" i="1" dirty="0">
                          <a:solidFill>
                            <a:schemeClr val="dk1"/>
                          </a:solidFill>
                          <a:latin typeface="Lato"/>
                          <a:ea typeface="Lato"/>
                          <a:cs typeface="Lato"/>
                          <a:sym typeface="Lato"/>
                        </a:rPr>
                        <a:t>(Gros Menseng) - 2022</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29€</a:t>
                      </a:r>
                      <a:endParaRPr sz="100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7€</a:t>
                      </a: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
        <p:nvSpPr>
          <p:cNvPr id="55" name="Google Shape;55;p13"/>
          <p:cNvSpPr txBox="1"/>
          <p:nvPr/>
        </p:nvSpPr>
        <p:spPr>
          <a:xfrm>
            <a:off x="4089325" y="941975"/>
            <a:ext cx="3274200" cy="120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uk" sz="3400">
                <a:latin typeface="Playfair Display"/>
                <a:ea typeface="Playfair Display"/>
                <a:cs typeface="Playfair Display"/>
                <a:sym typeface="Playfair Display"/>
              </a:rPr>
              <a:t>Carte</a:t>
            </a:r>
            <a:br>
              <a:rPr lang="uk" sz="3400">
                <a:latin typeface="Playfair Display"/>
                <a:ea typeface="Playfair Display"/>
                <a:cs typeface="Playfair Display"/>
                <a:sym typeface="Playfair Display"/>
              </a:rPr>
            </a:br>
            <a:r>
              <a:rPr lang="uk" sz="3400">
                <a:latin typeface="Playfair Display"/>
                <a:ea typeface="Playfair Display"/>
                <a:cs typeface="Playfair Display"/>
                <a:sym typeface="Playfair Display"/>
              </a:rPr>
              <a:t>des vins</a:t>
            </a:r>
            <a:endParaRPr sz="3400">
              <a:latin typeface="Playfair Display"/>
              <a:ea typeface="Playfair Display"/>
              <a:cs typeface="Playfair Display"/>
              <a:sym typeface="Playfair Display"/>
            </a:endParaRPr>
          </a:p>
        </p:txBody>
      </p:sp>
      <p:pic>
        <p:nvPicPr>
          <p:cNvPr id="56" name="Google Shape;56;p13"/>
          <p:cNvPicPr preferRelativeResize="0"/>
          <p:nvPr/>
        </p:nvPicPr>
        <p:blipFill>
          <a:blip r:embed="rId3">
            <a:alphaModFix/>
          </a:blip>
          <a:stretch>
            <a:fillRect/>
          </a:stretch>
        </p:blipFill>
        <p:spPr>
          <a:xfrm>
            <a:off x="196450" y="941975"/>
            <a:ext cx="2241593" cy="1201500"/>
          </a:xfrm>
          <a:prstGeom prst="rect">
            <a:avLst/>
          </a:prstGeom>
          <a:noFill/>
          <a:ln>
            <a:noFill/>
          </a:ln>
        </p:spPr>
      </p:pic>
      <p:pic>
        <p:nvPicPr>
          <p:cNvPr id="62" name="Google Shape;62;p13"/>
          <p:cNvPicPr preferRelativeResize="0">
            <a:picLocks noChangeAspect="1"/>
          </p:cNvPicPr>
          <p:nvPr/>
        </p:nvPicPr>
        <p:blipFill>
          <a:blip r:embed="rId4">
            <a:alphaModFix/>
          </a:blip>
          <a:stretch>
            <a:fillRect/>
          </a:stretch>
        </p:blipFill>
        <p:spPr>
          <a:xfrm>
            <a:off x="4339275" y="4527176"/>
            <a:ext cx="252000" cy="252000"/>
          </a:xfrm>
          <a:prstGeom prst="rect">
            <a:avLst/>
          </a:prstGeom>
          <a:noFill/>
          <a:ln>
            <a:noFill/>
          </a:ln>
        </p:spPr>
      </p:pic>
      <p:pic>
        <p:nvPicPr>
          <p:cNvPr id="63" name="Google Shape;63;p13"/>
          <p:cNvPicPr preferRelativeResize="0">
            <a:picLocks noChangeAspect="1"/>
          </p:cNvPicPr>
          <p:nvPr/>
        </p:nvPicPr>
        <p:blipFill>
          <a:blip r:embed="rId5">
            <a:alphaModFix/>
          </a:blip>
          <a:stretch>
            <a:fillRect/>
          </a:stretch>
        </p:blipFill>
        <p:spPr>
          <a:xfrm>
            <a:off x="4056875" y="4819223"/>
            <a:ext cx="252000" cy="237737"/>
          </a:xfrm>
          <a:prstGeom prst="rect">
            <a:avLst/>
          </a:prstGeom>
          <a:noFill/>
          <a:ln>
            <a:noFill/>
          </a:ln>
        </p:spPr>
      </p:pic>
      <p:pic>
        <p:nvPicPr>
          <p:cNvPr id="64" name="Google Shape;64;p13"/>
          <p:cNvPicPr preferRelativeResize="0">
            <a:picLocks noChangeAspect="1"/>
          </p:cNvPicPr>
          <p:nvPr/>
        </p:nvPicPr>
        <p:blipFill>
          <a:blip r:embed="rId4">
            <a:alphaModFix/>
          </a:blip>
          <a:stretch>
            <a:fillRect/>
          </a:stretch>
        </p:blipFill>
        <p:spPr>
          <a:xfrm>
            <a:off x="3128990" y="6224998"/>
            <a:ext cx="252000" cy="252000"/>
          </a:xfrm>
          <a:prstGeom prst="rect">
            <a:avLst/>
          </a:prstGeom>
          <a:noFill/>
          <a:ln>
            <a:noFill/>
          </a:ln>
        </p:spPr>
      </p:pic>
      <p:pic>
        <p:nvPicPr>
          <p:cNvPr id="66" name="Google Shape;66;p13"/>
          <p:cNvPicPr preferRelativeResize="0">
            <a:picLocks noChangeAspect="1"/>
          </p:cNvPicPr>
          <p:nvPr/>
        </p:nvPicPr>
        <p:blipFill>
          <a:blip r:embed="rId4">
            <a:alphaModFix/>
          </a:blip>
          <a:stretch>
            <a:fillRect/>
          </a:stretch>
        </p:blipFill>
        <p:spPr>
          <a:xfrm>
            <a:off x="4425465" y="6490548"/>
            <a:ext cx="252000" cy="252000"/>
          </a:xfrm>
          <a:prstGeom prst="rect">
            <a:avLst/>
          </a:prstGeom>
          <a:noFill/>
          <a:ln>
            <a:noFill/>
          </a:ln>
        </p:spPr>
      </p:pic>
      <p:pic>
        <p:nvPicPr>
          <p:cNvPr id="67" name="Google Shape;67;p13"/>
          <p:cNvPicPr preferRelativeResize="0">
            <a:picLocks noChangeAspect="1"/>
          </p:cNvPicPr>
          <p:nvPr/>
        </p:nvPicPr>
        <p:blipFill>
          <a:blip r:embed="rId6">
            <a:alphaModFix/>
          </a:blip>
          <a:stretch>
            <a:fillRect/>
          </a:stretch>
        </p:blipFill>
        <p:spPr>
          <a:xfrm>
            <a:off x="230072" y="9447787"/>
            <a:ext cx="266898" cy="252000"/>
          </a:xfrm>
          <a:prstGeom prst="rect">
            <a:avLst/>
          </a:prstGeom>
          <a:noFill/>
          <a:ln>
            <a:noFill/>
          </a:ln>
        </p:spPr>
      </p:pic>
      <p:pic>
        <p:nvPicPr>
          <p:cNvPr id="68" name="Google Shape;68;p13"/>
          <p:cNvPicPr preferRelativeResize="0">
            <a:picLocks noChangeAspect="1"/>
          </p:cNvPicPr>
          <p:nvPr/>
        </p:nvPicPr>
        <p:blipFill>
          <a:blip r:embed="rId5">
            <a:alphaModFix/>
          </a:blip>
          <a:stretch>
            <a:fillRect/>
          </a:stretch>
        </p:blipFill>
        <p:spPr>
          <a:xfrm>
            <a:off x="229988" y="9749887"/>
            <a:ext cx="267119" cy="252000"/>
          </a:xfrm>
          <a:prstGeom prst="rect">
            <a:avLst/>
          </a:prstGeom>
          <a:noFill/>
          <a:ln>
            <a:noFill/>
          </a:ln>
        </p:spPr>
      </p:pic>
      <p:pic>
        <p:nvPicPr>
          <p:cNvPr id="69" name="Google Shape;69;p13"/>
          <p:cNvPicPr preferRelativeResize="0">
            <a:picLocks noChangeAspect="1"/>
          </p:cNvPicPr>
          <p:nvPr/>
        </p:nvPicPr>
        <p:blipFill>
          <a:blip r:embed="rId7">
            <a:alphaModFix/>
          </a:blip>
          <a:stretch>
            <a:fillRect/>
          </a:stretch>
        </p:blipFill>
        <p:spPr>
          <a:xfrm>
            <a:off x="229988" y="10087388"/>
            <a:ext cx="252000" cy="252000"/>
          </a:xfrm>
          <a:prstGeom prst="rect">
            <a:avLst/>
          </a:prstGeom>
          <a:noFill/>
          <a:ln>
            <a:noFill/>
          </a:ln>
        </p:spPr>
      </p:pic>
      <p:pic>
        <p:nvPicPr>
          <p:cNvPr id="70" name="Google Shape;70;p13"/>
          <p:cNvPicPr preferRelativeResize="0">
            <a:picLocks noChangeAspect="1"/>
          </p:cNvPicPr>
          <p:nvPr/>
        </p:nvPicPr>
        <p:blipFill>
          <a:blip r:embed="rId4">
            <a:alphaModFix/>
          </a:blip>
          <a:stretch>
            <a:fillRect/>
          </a:stretch>
        </p:blipFill>
        <p:spPr>
          <a:xfrm>
            <a:off x="229988" y="9097300"/>
            <a:ext cx="252000" cy="252000"/>
          </a:xfrm>
          <a:prstGeom prst="rect">
            <a:avLst/>
          </a:prstGeom>
          <a:noFill/>
          <a:ln>
            <a:noFill/>
          </a:ln>
        </p:spPr>
      </p:pic>
      <p:pic>
        <p:nvPicPr>
          <p:cNvPr id="71" name="Google Shape;71;p13"/>
          <p:cNvPicPr preferRelativeResize="0">
            <a:picLocks noChangeAspect="1"/>
          </p:cNvPicPr>
          <p:nvPr/>
        </p:nvPicPr>
        <p:blipFill>
          <a:blip r:embed="rId8">
            <a:alphaModFix/>
          </a:blip>
          <a:stretch>
            <a:fillRect/>
          </a:stretch>
        </p:blipFill>
        <p:spPr>
          <a:xfrm>
            <a:off x="229975" y="8803863"/>
            <a:ext cx="252000" cy="252000"/>
          </a:xfrm>
          <a:prstGeom prst="rect">
            <a:avLst/>
          </a:prstGeom>
          <a:noFill/>
          <a:ln>
            <a:noFill/>
          </a:ln>
        </p:spPr>
      </p:pic>
      <p:pic>
        <p:nvPicPr>
          <p:cNvPr id="72" name="Google Shape;72;p13"/>
          <p:cNvPicPr preferRelativeResize="0">
            <a:picLocks noChangeAspect="1"/>
          </p:cNvPicPr>
          <p:nvPr/>
        </p:nvPicPr>
        <p:blipFill>
          <a:blip r:embed="rId9">
            <a:alphaModFix/>
          </a:blip>
          <a:stretch>
            <a:fillRect/>
          </a:stretch>
        </p:blipFill>
        <p:spPr>
          <a:xfrm>
            <a:off x="229988" y="10416238"/>
            <a:ext cx="252000" cy="252000"/>
          </a:xfrm>
          <a:prstGeom prst="rect">
            <a:avLst/>
          </a:prstGeom>
          <a:noFill/>
          <a:ln>
            <a:noFill/>
          </a:ln>
        </p:spPr>
      </p:pic>
      <p:sp>
        <p:nvSpPr>
          <p:cNvPr id="73" name="Google Shape;73;p13"/>
          <p:cNvSpPr txBox="1"/>
          <p:nvPr/>
        </p:nvSpPr>
        <p:spPr>
          <a:xfrm>
            <a:off x="420500" y="9078098"/>
            <a:ext cx="6852900"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Haute valeur environnementale: La certification HVE interdit ou limite l’utilisation d’un certain nombre d’intrants, s’assure de la santé et sécurité au travail, la qualité des sols (irrigation, fertilité) ainsi que de la gestion des déchets</a:t>
            </a:r>
            <a:endParaRPr sz="900"/>
          </a:p>
        </p:txBody>
      </p:sp>
      <p:sp>
        <p:nvSpPr>
          <p:cNvPr id="74" name="Google Shape;74;p13"/>
          <p:cNvSpPr txBox="1"/>
          <p:nvPr/>
        </p:nvSpPr>
        <p:spPr>
          <a:xfrm>
            <a:off x="423333" y="9729777"/>
            <a:ext cx="6847234"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Agriculture biologique : pas d’utilisation de produit chimique (de “synthèse”), ni OGM (Organisme Génétiquement Modifié), production incluant le recyclage des déchets. Seuls les engrais et pesticides d’origine naturelle sont autorisés</a:t>
            </a:r>
            <a:endParaRPr sz="900"/>
          </a:p>
        </p:txBody>
      </p:sp>
      <p:sp>
        <p:nvSpPr>
          <p:cNvPr id="75" name="Google Shape;75;p13"/>
          <p:cNvSpPr txBox="1"/>
          <p:nvPr/>
        </p:nvSpPr>
        <p:spPr>
          <a:xfrm>
            <a:off x="420500" y="10090125"/>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Vin Nature : un vin méthode nature est un vin issu de raisins biologiques vendangés à la main, vinifiés sans intrant et sans aucune technique d’œnologie corrective</a:t>
            </a:r>
            <a:endParaRPr sz="900"/>
          </a:p>
        </p:txBody>
      </p:sp>
      <p:sp>
        <p:nvSpPr>
          <p:cNvPr id="76" name="Google Shape;76;p13"/>
          <p:cNvSpPr txBox="1"/>
          <p:nvPr/>
        </p:nvSpPr>
        <p:spPr>
          <a:xfrm>
            <a:off x="420500" y="9418800"/>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Vegan : Dans la certification Vegan, les intrants refusés sont les levures et enzymes contenant des graisses animales ou agents de clarification animale comme le traditionnel blanc d’œuf</a:t>
            </a:r>
            <a:endParaRPr sz="900"/>
          </a:p>
        </p:txBody>
      </p:sp>
      <p:sp>
        <p:nvSpPr>
          <p:cNvPr id="77" name="Google Shape;77;p13"/>
          <p:cNvSpPr txBox="1"/>
          <p:nvPr/>
        </p:nvSpPr>
        <p:spPr>
          <a:xfrm>
            <a:off x="420500" y="10405575"/>
            <a:ext cx="6852900"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Terra Vitis : la certification interdit ou limite l’utilisation d’un certain nombre d’intrants, s’assure de la santé et sécurité au travail, la qualité des sols (irrigation, fertilité) ainsi que de la gestion des déchets</a:t>
            </a:r>
            <a:endParaRPr sz="900"/>
          </a:p>
        </p:txBody>
      </p:sp>
      <p:sp>
        <p:nvSpPr>
          <p:cNvPr id="78" name="Google Shape;78;p13"/>
          <p:cNvSpPr txBox="1"/>
          <p:nvPr/>
        </p:nvSpPr>
        <p:spPr>
          <a:xfrm>
            <a:off x="420500" y="8823671"/>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dirty="0"/>
              <a:t>Agriculture Raisonnée : un équilibre entre la production et le respect de l'environnement</a:t>
            </a:r>
            <a:endParaRPr sz="900" dirty="0"/>
          </a:p>
        </p:txBody>
      </p:sp>
      <p:pic>
        <p:nvPicPr>
          <p:cNvPr id="79" name="Google Shape;79;p13"/>
          <p:cNvPicPr preferRelativeResize="0">
            <a:picLocks noChangeAspect="1"/>
          </p:cNvPicPr>
          <p:nvPr/>
        </p:nvPicPr>
        <p:blipFill>
          <a:blip r:embed="rId4">
            <a:alphaModFix/>
          </a:blip>
          <a:stretch>
            <a:fillRect/>
          </a:stretch>
        </p:blipFill>
        <p:spPr>
          <a:xfrm>
            <a:off x="3242390" y="4240015"/>
            <a:ext cx="252000" cy="252000"/>
          </a:xfrm>
          <a:prstGeom prst="rect">
            <a:avLst/>
          </a:prstGeom>
          <a:noFill/>
          <a:ln>
            <a:noFill/>
          </a:ln>
        </p:spPr>
      </p:pic>
      <p:pic>
        <p:nvPicPr>
          <p:cNvPr id="80" name="Google Shape;80;p13"/>
          <p:cNvPicPr preferRelativeResize="0">
            <a:picLocks noChangeAspect="1"/>
          </p:cNvPicPr>
          <p:nvPr/>
        </p:nvPicPr>
        <p:blipFill>
          <a:blip r:embed="rId8">
            <a:alphaModFix/>
          </a:blip>
          <a:stretch>
            <a:fillRect/>
          </a:stretch>
        </p:blipFill>
        <p:spPr>
          <a:xfrm>
            <a:off x="4714490" y="8145820"/>
            <a:ext cx="252000" cy="252000"/>
          </a:xfrm>
          <a:prstGeom prst="rect">
            <a:avLst/>
          </a:prstGeom>
          <a:noFill/>
          <a:ln>
            <a:noFill/>
          </a:ln>
        </p:spPr>
      </p:pic>
      <p:pic>
        <p:nvPicPr>
          <p:cNvPr id="2" name="Google Shape;68;p13">
            <a:extLst>
              <a:ext uri="{FF2B5EF4-FFF2-40B4-BE49-F238E27FC236}">
                <a16:creationId xmlns:a16="http://schemas.microsoft.com/office/drawing/2014/main" id="{07E073E2-285A-C3D3-49E4-48E280F55654}"/>
              </a:ext>
            </a:extLst>
          </p:cNvPr>
          <p:cNvPicPr preferRelativeResize="0">
            <a:picLocks noChangeAspect="1"/>
          </p:cNvPicPr>
          <p:nvPr/>
        </p:nvPicPr>
        <p:blipFill>
          <a:blip r:embed="rId5">
            <a:alphaModFix/>
          </a:blip>
          <a:stretch>
            <a:fillRect/>
          </a:stretch>
        </p:blipFill>
        <p:spPr>
          <a:xfrm>
            <a:off x="4397075" y="7076219"/>
            <a:ext cx="252000" cy="237737"/>
          </a:xfrm>
          <a:prstGeom prst="rect">
            <a:avLst/>
          </a:prstGeom>
          <a:noFill/>
          <a:ln>
            <a:noFill/>
          </a:ln>
        </p:spPr>
      </p:pic>
      <p:pic>
        <p:nvPicPr>
          <p:cNvPr id="3" name="Google Shape;67;p13">
            <a:extLst>
              <a:ext uri="{FF2B5EF4-FFF2-40B4-BE49-F238E27FC236}">
                <a16:creationId xmlns:a16="http://schemas.microsoft.com/office/drawing/2014/main" id="{3294666A-C9BD-9781-D5DE-60F6CEB2479E}"/>
              </a:ext>
            </a:extLst>
          </p:cNvPr>
          <p:cNvPicPr preferRelativeResize="0">
            <a:picLocks noChangeAspect="1"/>
          </p:cNvPicPr>
          <p:nvPr/>
        </p:nvPicPr>
        <p:blipFill>
          <a:blip r:embed="rId6">
            <a:alphaModFix/>
          </a:blip>
          <a:stretch>
            <a:fillRect/>
          </a:stretch>
        </p:blipFill>
        <p:spPr>
          <a:xfrm>
            <a:off x="4596485" y="5623890"/>
            <a:ext cx="252000" cy="237737"/>
          </a:xfrm>
          <a:prstGeom prst="rect">
            <a:avLst/>
          </a:prstGeom>
          <a:noFill/>
          <a:ln>
            <a:noFill/>
          </a:ln>
        </p:spPr>
      </p:pic>
      <p:pic>
        <p:nvPicPr>
          <p:cNvPr id="4" name="Google Shape;70;p13">
            <a:extLst>
              <a:ext uri="{FF2B5EF4-FFF2-40B4-BE49-F238E27FC236}">
                <a16:creationId xmlns:a16="http://schemas.microsoft.com/office/drawing/2014/main" id="{D154BEF2-D5F9-269C-EEA2-97370DCEEEB0}"/>
              </a:ext>
            </a:extLst>
          </p:cNvPr>
          <p:cNvPicPr preferRelativeResize="0">
            <a:picLocks noChangeAspect="1"/>
          </p:cNvPicPr>
          <p:nvPr/>
        </p:nvPicPr>
        <p:blipFill>
          <a:blip r:embed="rId4">
            <a:alphaModFix/>
          </a:blip>
          <a:stretch>
            <a:fillRect/>
          </a:stretch>
        </p:blipFill>
        <p:spPr>
          <a:xfrm>
            <a:off x="230069" y="9097300"/>
            <a:ext cx="251791" cy="252000"/>
          </a:xfrm>
          <a:prstGeom prst="rect">
            <a:avLst/>
          </a:prstGeom>
          <a:noFill/>
          <a:ln>
            <a:noFill/>
          </a:ln>
        </p:spPr>
      </p:pic>
      <p:pic>
        <p:nvPicPr>
          <p:cNvPr id="5" name="Google Shape;71;p13">
            <a:extLst>
              <a:ext uri="{FF2B5EF4-FFF2-40B4-BE49-F238E27FC236}">
                <a16:creationId xmlns:a16="http://schemas.microsoft.com/office/drawing/2014/main" id="{60D672CB-F03B-8227-9298-4BA2BF1D387B}"/>
              </a:ext>
            </a:extLst>
          </p:cNvPr>
          <p:cNvPicPr preferRelativeResize="0">
            <a:picLocks noChangeAspect="1"/>
          </p:cNvPicPr>
          <p:nvPr/>
        </p:nvPicPr>
        <p:blipFill>
          <a:blip r:embed="rId8">
            <a:alphaModFix/>
          </a:blip>
          <a:stretch>
            <a:fillRect/>
          </a:stretch>
        </p:blipFill>
        <p:spPr>
          <a:xfrm>
            <a:off x="230056" y="8803863"/>
            <a:ext cx="251791" cy="252000"/>
          </a:xfrm>
          <a:prstGeom prst="rect">
            <a:avLst/>
          </a:prstGeom>
          <a:noFill/>
          <a:ln>
            <a:noFill/>
          </a:ln>
        </p:spPr>
      </p:pic>
      <p:pic>
        <p:nvPicPr>
          <p:cNvPr id="6" name="Google Shape;90;p14">
            <a:extLst>
              <a:ext uri="{FF2B5EF4-FFF2-40B4-BE49-F238E27FC236}">
                <a16:creationId xmlns:a16="http://schemas.microsoft.com/office/drawing/2014/main" id="{36214A89-0F8D-B118-01FE-95783F4FBEA0}"/>
              </a:ext>
            </a:extLst>
          </p:cNvPr>
          <p:cNvPicPr preferRelativeResize="0">
            <a:picLocks noChangeAspect="1"/>
          </p:cNvPicPr>
          <p:nvPr/>
        </p:nvPicPr>
        <p:blipFill>
          <a:blip r:embed="rId9">
            <a:alphaModFix/>
          </a:blip>
          <a:stretch>
            <a:fillRect/>
          </a:stretch>
        </p:blipFill>
        <p:spPr>
          <a:xfrm>
            <a:off x="3867270" y="3676853"/>
            <a:ext cx="252000" cy="25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aphicFrame>
        <p:nvGraphicFramePr>
          <p:cNvPr id="85" name="Google Shape;85;p14"/>
          <p:cNvGraphicFramePr/>
          <p:nvPr>
            <p:extLst>
              <p:ext uri="{D42A27DB-BD31-4B8C-83A1-F6EECF244321}">
                <p14:modId xmlns:p14="http://schemas.microsoft.com/office/powerpoint/2010/main" val="301881394"/>
              </p:ext>
            </p:extLst>
          </p:nvPr>
        </p:nvGraphicFramePr>
        <p:xfrm>
          <a:off x="2208575" y="7193321"/>
          <a:ext cx="5114200" cy="2873553"/>
        </p:xfrm>
        <a:graphic>
          <a:graphicData uri="http://schemas.openxmlformats.org/drawingml/2006/table">
            <a:tbl>
              <a:tblPr>
                <a:noFill/>
                <a:tableStyleId>{4BB9CE17-C6CD-4441-B050-B99C9D13F42F}</a:tableStyleId>
              </a:tblPr>
              <a:tblGrid>
                <a:gridCol w="4285000">
                  <a:extLst>
                    <a:ext uri="{9D8B030D-6E8A-4147-A177-3AD203B41FA5}">
                      <a16:colId xmlns:a16="http://schemas.microsoft.com/office/drawing/2014/main" val="20000"/>
                    </a:ext>
                  </a:extLst>
                </a:gridCol>
                <a:gridCol w="217900">
                  <a:extLst>
                    <a:ext uri="{9D8B030D-6E8A-4147-A177-3AD203B41FA5}">
                      <a16:colId xmlns:a16="http://schemas.microsoft.com/office/drawing/2014/main" val="20001"/>
                    </a:ext>
                  </a:extLst>
                </a:gridCol>
                <a:gridCol w="611300">
                  <a:extLst>
                    <a:ext uri="{9D8B030D-6E8A-4147-A177-3AD203B41FA5}">
                      <a16:colId xmlns:a16="http://schemas.microsoft.com/office/drawing/2014/main" val="20002"/>
                    </a:ext>
                  </a:extLst>
                </a:gridCol>
              </a:tblGrid>
              <a:tr h="559136">
                <a:tc>
                  <a:txBody>
                    <a:bodyPr/>
                    <a:lstStyle/>
                    <a:p>
                      <a:pPr marL="0" lvl="0" indent="0" algn="l" rtl="0">
                        <a:spcBef>
                          <a:spcPts val="0"/>
                        </a:spcBef>
                        <a:spcAft>
                          <a:spcPts val="0"/>
                        </a:spcAft>
                        <a:buNone/>
                      </a:pPr>
                      <a:r>
                        <a:rPr lang="uk" sz="2400" b="1" dirty="0">
                          <a:solidFill>
                            <a:schemeClr val="dk1"/>
                          </a:solidFill>
                          <a:latin typeface="Playfair Display"/>
                          <a:ea typeface="Playfair Display"/>
                          <a:cs typeface="Playfair Display"/>
                          <a:sym typeface="Playfair Display"/>
                        </a:rPr>
                        <a:t>Le coin des belles maisons</a:t>
                      </a:r>
                      <a:endParaRPr sz="2400" b="1" dirty="0">
                        <a:solidFill>
                          <a:schemeClr val="dk1"/>
                        </a:solidFill>
                        <a:latin typeface="Playfair Display"/>
                        <a:ea typeface="Playfair Display"/>
                        <a:cs typeface="Playfair Display"/>
                        <a:sym typeface="Playfair Display"/>
                      </a:endParaRPr>
                    </a:p>
                  </a:txBody>
                  <a:tcPr marL="0" marR="0" marT="72000" marB="7200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600">
                        <a:solidFill>
                          <a:schemeClr val="dk1"/>
                        </a:solidFill>
                        <a:latin typeface="Roboto"/>
                        <a:ea typeface="Roboto"/>
                        <a:cs typeface="Roboto"/>
                        <a:sym typeface="Robo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Bouteille</a:t>
                      </a:r>
                      <a:endParaRPr sz="700">
                        <a:solidFill>
                          <a:schemeClr val="dk1"/>
                        </a:solidFill>
                        <a:latin typeface="Lato"/>
                        <a:ea typeface="Lato"/>
                        <a:cs typeface="Lato"/>
                        <a:sym typeface="Lato"/>
                      </a:endParaRPr>
                    </a:p>
                  </a:txBody>
                  <a:tcPr marL="72000" marR="0" marT="72000" marB="72000" anchor="b">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331758">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Moulis - Chasse Spleen (Merlot, Cabernet sauvignon, Petit verdot) 2012</a:t>
                      </a:r>
                      <a:endParaRPr sz="1000" i="1">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88€</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468815">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Saint-Julien - Château Gloria (Cabernet sauvignon, Merlot, Cabernet franc, Petit verdot) 2012</a:t>
                      </a:r>
                      <a:endParaRPr sz="100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104€</a:t>
                      </a: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505758">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St Emilion 1er Grand Cru classé - Château Trolong Mondot (Merlot, Cabernet franc, Cabernet sauvignon) 2013 </a:t>
                      </a:r>
                      <a:endParaRPr sz="100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192€</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r h="524228">
                <a:tc>
                  <a:txBody>
                    <a:bodyPr/>
                    <a:lstStyle/>
                    <a:p>
                      <a:pPr marL="0" lvl="0" indent="0" algn="l" rtl="0">
                        <a:lnSpc>
                          <a:spcPct val="115000"/>
                        </a:lnSpc>
                        <a:spcBef>
                          <a:spcPts val="0"/>
                        </a:spcBef>
                        <a:spcAft>
                          <a:spcPts val="0"/>
                        </a:spcAft>
                        <a:buClr>
                          <a:schemeClr val="dk1"/>
                        </a:buClr>
                        <a:buSzPts val="1100"/>
                        <a:buFont typeface="Arial"/>
                        <a:buNone/>
                      </a:pPr>
                      <a:r>
                        <a:rPr lang="uk" sz="1000">
                          <a:solidFill>
                            <a:schemeClr val="dk1"/>
                          </a:solidFill>
                          <a:latin typeface="Lato"/>
                          <a:ea typeface="Lato"/>
                          <a:cs typeface="Lato"/>
                          <a:sym typeface="Lato"/>
                        </a:rPr>
                        <a:t>St Emilion 1er Grand Cru classé - Château Pavie Macquin (Merlot, Cabernet franc, Cabernet sauvignon) 2017</a:t>
                      </a:r>
                      <a:endParaRPr sz="100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160€</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5"/>
                  </a:ext>
                </a:extLst>
              </a:tr>
              <a:tr h="483858">
                <a:tc>
                  <a:txBody>
                    <a:bodyPr/>
                    <a:lstStyle/>
                    <a:p>
                      <a:pPr marL="0" lvl="0" indent="0" algn="l" rtl="0">
                        <a:lnSpc>
                          <a:spcPct val="115000"/>
                        </a:lnSpc>
                        <a:spcBef>
                          <a:spcPts val="0"/>
                        </a:spcBef>
                        <a:spcAft>
                          <a:spcPts val="0"/>
                        </a:spcAft>
                        <a:buClr>
                          <a:schemeClr val="dk1"/>
                        </a:buClr>
                        <a:buSzPts val="1100"/>
                        <a:buFont typeface="Arial"/>
                        <a:buNone/>
                      </a:pPr>
                      <a:r>
                        <a:rPr lang="uk" sz="1000" dirty="0">
                          <a:solidFill>
                            <a:schemeClr val="dk1"/>
                          </a:solidFill>
                          <a:latin typeface="Lato"/>
                          <a:ea typeface="Lato"/>
                          <a:cs typeface="Lato"/>
                          <a:sym typeface="Lato"/>
                        </a:rPr>
                        <a:t>St Emilion 1er Grand Cru classé - Château La Gaffelière (Merlot, Cabernet franc) 2018</a:t>
                      </a:r>
                      <a:endParaRPr sz="100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160€</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86" name="Google Shape;86;p14"/>
          <p:cNvGraphicFramePr/>
          <p:nvPr>
            <p:extLst>
              <p:ext uri="{D42A27DB-BD31-4B8C-83A1-F6EECF244321}">
                <p14:modId xmlns:p14="http://schemas.microsoft.com/office/powerpoint/2010/main" val="2298995858"/>
              </p:ext>
            </p:extLst>
          </p:nvPr>
        </p:nvGraphicFramePr>
        <p:xfrm>
          <a:off x="353475" y="1012635"/>
          <a:ext cx="7024925" cy="5311456"/>
        </p:xfrm>
        <a:graphic>
          <a:graphicData uri="http://schemas.openxmlformats.org/drawingml/2006/table">
            <a:tbl>
              <a:tblPr>
                <a:noFill/>
                <a:tableStyleId>{4BB9CE17-C6CD-4441-B050-B99C9D13F42F}</a:tableStyleId>
              </a:tblPr>
              <a:tblGrid>
                <a:gridCol w="5626825">
                  <a:extLst>
                    <a:ext uri="{9D8B030D-6E8A-4147-A177-3AD203B41FA5}">
                      <a16:colId xmlns:a16="http://schemas.microsoft.com/office/drawing/2014/main" val="20000"/>
                    </a:ext>
                  </a:extLst>
                </a:gridCol>
                <a:gridCol w="200000">
                  <a:extLst>
                    <a:ext uri="{9D8B030D-6E8A-4147-A177-3AD203B41FA5}">
                      <a16:colId xmlns:a16="http://schemas.microsoft.com/office/drawing/2014/main" val="20001"/>
                    </a:ext>
                  </a:extLst>
                </a:gridCol>
                <a:gridCol w="518575">
                  <a:extLst>
                    <a:ext uri="{9D8B030D-6E8A-4147-A177-3AD203B41FA5}">
                      <a16:colId xmlns:a16="http://schemas.microsoft.com/office/drawing/2014/main" val="20002"/>
                    </a:ext>
                  </a:extLst>
                </a:gridCol>
                <a:gridCol w="679525">
                  <a:extLst>
                    <a:ext uri="{9D8B030D-6E8A-4147-A177-3AD203B41FA5}">
                      <a16:colId xmlns:a16="http://schemas.microsoft.com/office/drawing/2014/main" val="20003"/>
                    </a:ext>
                  </a:extLst>
                </a:gridCol>
              </a:tblGrid>
              <a:tr h="628800">
                <a:tc>
                  <a:txBody>
                    <a:bodyPr/>
                    <a:lstStyle/>
                    <a:p>
                      <a:pPr marL="0" lvl="0" indent="0" algn="l" rtl="0">
                        <a:spcBef>
                          <a:spcPts val="0"/>
                        </a:spcBef>
                        <a:spcAft>
                          <a:spcPts val="0"/>
                        </a:spcAft>
                        <a:buNone/>
                      </a:pPr>
                      <a:r>
                        <a:rPr lang="uk" sz="2400" b="1" dirty="0">
                          <a:solidFill>
                            <a:schemeClr val="dk1"/>
                          </a:solidFill>
                          <a:latin typeface="Playfair Display"/>
                          <a:ea typeface="Playfair Display"/>
                          <a:cs typeface="Playfair Display"/>
                          <a:sym typeface="Playfair Display"/>
                        </a:rPr>
                        <a:t>ROUGE</a:t>
                      </a:r>
                      <a:endParaRPr sz="2400" b="1" dirty="0">
                        <a:solidFill>
                          <a:schemeClr val="dk1"/>
                        </a:solidFill>
                        <a:latin typeface="Playfair Display"/>
                        <a:ea typeface="Playfair Display"/>
                        <a:cs typeface="Playfair Display"/>
                        <a:sym typeface="Playfair Display"/>
                      </a:endParaRPr>
                    </a:p>
                  </a:txBody>
                  <a:tcPr marL="0" marR="0" marT="72000" marB="7200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600">
                        <a:solidFill>
                          <a:schemeClr val="dk1"/>
                        </a:solidFill>
                        <a:latin typeface="Roboto"/>
                        <a:ea typeface="Roboto"/>
                        <a:cs typeface="Roboto"/>
                        <a:sym typeface="Robo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Bouteille</a:t>
                      </a:r>
                      <a:endParaRPr sz="700">
                        <a:solidFill>
                          <a:schemeClr val="dk1"/>
                        </a:solidFill>
                        <a:latin typeface="Lato"/>
                        <a:ea typeface="Lato"/>
                        <a:cs typeface="Lato"/>
                        <a:sym typeface="Lato"/>
                      </a:endParaRPr>
                    </a:p>
                  </a:txBody>
                  <a:tcPr marL="72000" marR="0" marT="72000" marB="72000" anchor="b">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Verre (14cl)</a:t>
                      </a:r>
                      <a:endParaRPr sz="700">
                        <a:solidFill>
                          <a:schemeClr val="dk1"/>
                        </a:solidFill>
                        <a:latin typeface="Lato"/>
                        <a:ea typeface="Lato"/>
                        <a:cs typeface="Lato"/>
                        <a:sym typeface="Lato"/>
                      </a:endParaRPr>
                    </a:p>
                  </a:txBody>
                  <a:tcPr marL="72000" marR="0" marT="72000" marB="720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18275">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BEAUJOLAIS</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dk1"/>
                        </a:solidFill>
                        <a:latin typeface="Lato"/>
                        <a:ea typeface="Lato"/>
                        <a:cs typeface="Lato"/>
                        <a:sym typeface="Lato"/>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900">
                        <a:solidFill>
                          <a:schemeClr val="dk1"/>
                        </a:solidFill>
                        <a:latin typeface="Lato"/>
                        <a:ea typeface="Lato"/>
                        <a:cs typeface="Lato"/>
                        <a:sym typeface="Lato"/>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265900">
                <a:tc>
                  <a:txBody>
                    <a:bodyPr/>
                    <a:lstStyle/>
                    <a:p>
                      <a:pPr marL="0" lvl="0" indent="0" algn="l" rtl="0">
                        <a:lnSpc>
                          <a:spcPct val="115000"/>
                        </a:lnSpc>
                        <a:spcBef>
                          <a:spcPts val="0"/>
                        </a:spcBef>
                        <a:spcAft>
                          <a:spcPts val="0"/>
                        </a:spcAft>
                        <a:buNone/>
                      </a:pPr>
                      <a:r>
                        <a:rPr lang="fr-FR" sz="1000" dirty="0">
                          <a:solidFill>
                            <a:schemeClr val="dk1"/>
                          </a:solidFill>
                          <a:latin typeface="Lato"/>
                          <a:ea typeface="Lato"/>
                          <a:cs typeface="Lato"/>
                          <a:sym typeface="Lato"/>
                        </a:rPr>
                        <a:t>Morgon</a:t>
                      </a:r>
                      <a:r>
                        <a:rPr lang="uk" sz="1000" dirty="0">
                          <a:solidFill>
                            <a:schemeClr val="dk1"/>
                          </a:solidFill>
                          <a:latin typeface="Lato"/>
                          <a:ea typeface="Lato"/>
                          <a:cs typeface="Lato"/>
                          <a:sym typeface="Lato"/>
                        </a:rPr>
                        <a:t> – </a:t>
                      </a:r>
                      <a:r>
                        <a:rPr lang="fr-FR" sz="1000" dirty="0">
                          <a:solidFill>
                            <a:schemeClr val="dk1"/>
                          </a:solidFill>
                          <a:latin typeface="Lato"/>
                          <a:ea typeface="Lato"/>
                          <a:cs typeface="Lato"/>
                          <a:sym typeface="Lato"/>
                        </a:rPr>
                        <a:t>Domaine de </a:t>
                      </a:r>
                      <a:r>
                        <a:rPr lang="fr-FR" sz="1000" dirty="0" err="1">
                          <a:solidFill>
                            <a:schemeClr val="dk1"/>
                          </a:solidFill>
                          <a:latin typeface="Lato"/>
                          <a:ea typeface="Lato"/>
                          <a:cs typeface="Lato"/>
                          <a:sym typeface="Lato"/>
                        </a:rPr>
                        <a:t>Lathevalle</a:t>
                      </a:r>
                      <a:r>
                        <a:rPr lang="uk" sz="1000" dirty="0">
                          <a:solidFill>
                            <a:schemeClr val="dk1"/>
                          </a:solidFill>
                          <a:latin typeface="Lato"/>
                          <a:ea typeface="Lato"/>
                          <a:cs typeface="Lato"/>
                          <a:sym typeface="Lato"/>
                        </a:rPr>
                        <a:t> – </a:t>
                      </a:r>
                      <a:r>
                        <a:rPr lang="fr-FR" sz="1000" dirty="0">
                          <a:solidFill>
                            <a:schemeClr val="dk1"/>
                          </a:solidFill>
                          <a:latin typeface="Lato"/>
                          <a:ea typeface="Lato"/>
                          <a:cs typeface="Lato"/>
                          <a:sym typeface="Lato"/>
                        </a:rPr>
                        <a:t>Les Charmes</a:t>
                      </a:r>
                      <a:r>
                        <a:rPr lang="uk" sz="1000" dirty="0">
                          <a:solidFill>
                            <a:schemeClr val="dk1"/>
                          </a:solidFill>
                          <a:latin typeface="Lato"/>
                          <a:ea typeface="Lato"/>
                          <a:cs typeface="Lato"/>
                          <a:sym typeface="Lato"/>
                        </a:rPr>
                        <a:t> (Gamay) - 20</a:t>
                      </a:r>
                      <a:r>
                        <a:rPr lang="fr-FR" sz="1000" dirty="0">
                          <a:solidFill>
                            <a:schemeClr val="dk1"/>
                          </a:solidFill>
                          <a:latin typeface="Lato"/>
                          <a:ea typeface="Lato"/>
                          <a:cs typeface="Lato"/>
                          <a:sym typeface="Lato"/>
                        </a:rPr>
                        <a:t>18</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37</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fr-FR" sz="1000" dirty="0">
                          <a:solidFill>
                            <a:schemeClr val="dk1"/>
                          </a:solidFill>
                          <a:latin typeface="Lato Black"/>
                          <a:ea typeface="Lato Black"/>
                          <a:cs typeface="Lato Black"/>
                          <a:sym typeface="Lato Black"/>
                        </a:rPr>
                        <a:t>8</a:t>
                      </a:r>
                      <a:r>
                        <a:rPr lang="uk" sz="1000" dirty="0">
                          <a:solidFill>
                            <a:schemeClr val="dk1"/>
                          </a:solidFill>
                          <a:latin typeface="Lato Black"/>
                          <a:ea typeface="Lato Black"/>
                          <a:cs typeface="Lato Black"/>
                          <a:sym typeface="Lato Black"/>
                        </a:rPr>
                        <a:t>,5€</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248950">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BORDEAUX</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2489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Graves - Domaine du Salut (Merlot, Cabernet Sauvignon) - 20</a:t>
                      </a:r>
                      <a:r>
                        <a:rPr lang="fr-FR" sz="1000" dirty="0">
                          <a:solidFill>
                            <a:schemeClr val="dk1"/>
                          </a:solidFill>
                          <a:latin typeface="Lato"/>
                          <a:ea typeface="Lato"/>
                          <a:cs typeface="Lato"/>
                          <a:sym typeface="Lato"/>
                        </a:rPr>
                        <a:t>22</a:t>
                      </a:r>
                      <a:r>
                        <a:rPr lang="uk" sz="1000" dirty="0">
                          <a:solidFill>
                            <a:schemeClr val="dk1"/>
                          </a:solidFill>
                          <a:latin typeface="Lato"/>
                          <a:ea typeface="Lato"/>
                          <a:cs typeface="Lato"/>
                          <a:sym typeface="Lato"/>
                        </a:rPr>
                        <a:t> </a:t>
                      </a:r>
                      <a:endParaRPr sz="100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34€</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7,5€</a:t>
                      </a: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r h="310825">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Lalande-de-Pomerol - Château des Annereaux (Merlot, Cabernet Franc, Cabernet Sauvignon) - 2019</a:t>
                      </a:r>
                      <a:endParaRPr sz="100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0" marB="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72000" lvl="0" indent="0" algn="ctr" rtl="0">
                        <a:lnSpc>
                          <a:spcPct val="115000"/>
                        </a:lnSpc>
                        <a:spcBef>
                          <a:spcPts val="0"/>
                        </a:spcBef>
                        <a:spcAft>
                          <a:spcPts val="0"/>
                        </a:spcAft>
                        <a:buClr>
                          <a:schemeClr val="dk1"/>
                        </a:buClr>
                        <a:buSzPts val="1100"/>
                        <a:buFont typeface="Arial"/>
                        <a:buNone/>
                      </a:pPr>
                      <a:r>
                        <a:rPr lang="uk" sz="1000">
                          <a:solidFill>
                            <a:schemeClr val="dk1"/>
                          </a:solidFill>
                          <a:latin typeface="Lato Black"/>
                          <a:ea typeface="Lato Black"/>
                          <a:cs typeface="Lato Black"/>
                          <a:sym typeface="Lato Black"/>
                        </a:rPr>
                        <a:t>55€</a:t>
                      </a:r>
                      <a:endParaRPr sz="1000">
                        <a:solidFill>
                          <a:schemeClr val="dk1"/>
                        </a:solidFill>
                        <a:latin typeface="Lato Black"/>
                        <a:ea typeface="Lato Black"/>
                        <a:cs typeface="Lato Black"/>
                        <a:sym typeface="Lato Black"/>
                      </a:endParaRPr>
                    </a:p>
                  </a:txBody>
                  <a:tcPr marL="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chemeClr val="dk1"/>
                        </a:solidFill>
                        <a:latin typeface="Lato Black"/>
                        <a:ea typeface="Lato Black"/>
                        <a:cs typeface="Lato Black"/>
                        <a:sym typeface="Lato Black"/>
                      </a:endParaRPr>
                    </a:p>
                  </a:txBody>
                  <a:tcPr marL="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5"/>
                  </a:ext>
                </a:extLst>
              </a:tr>
              <a:tr h="248950">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BOURGOGNE</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6"/>
                  </a:ext>
                </a:extLst>
              </a:tr>
              <a:tr h="2489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Bourgogne Côte d'Auxerre - Domaine Grivot Goisot (Pinot Noir) - 202</a:t>
                      </a:r>
                      <a:r>
                        <a:rPr lang="fr-FR" sz="1000" dirty="0">
                          <a:solidFill>
                            <a:schemeClr val="dk1"/>
                          </a:solidFill>
                          <a:latin typeface="Lato"/>
                          <a:ea typeface="Lato"/>
                          <a:cs typeface="Lato"/>
                          <a:sym typeface="Lato"/>
                        </a:rPr>
                        <a:t>3</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3</a:t>
                      </a:r>
                      <a:r>
                        <a:rPr lang="fr-FR" sz="1000" dirty="0">
                          <a:solidFill>
                            <a:schemeClr val="dk1"/>
                          </a:solidFill>
                          <a:latin typeface="Lato Black"/>
                          <a:ea typeface="Lato Black"/>
                          <a:cs typeface="Lato Black"/>
                          <a:sym typeface="Lato Black"/>
                        </a:rPr>
                        <a:t>7</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8,5</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Hautes Côtes de Nuits - Château de Premeaux (Pinot Noir) - 202</a:t>
                      </a:r>
                      <a:r>
                        <a:rPr lang="fr-FR" sz="1000" dirty="0">
                          <a:solidFill>
                            <a:schemeClr val="dk1"/>
                          </a:solidFill>
                          <a:latin typeface="Lato"/>
                          <a:ea typeface="Lato"/>
                          <a:cs typeface="Lato"/>
                          <a:sym typeface="Lato"/>
                        </a:rPr>
                        <a:t>2</a:t>
                      </a:r>
                      <a:r>
                        <a:rPr lang="uk" sz="1000" dirty="0">
                          <a:solidFill>
                            <a:schemeClr val="dk1"/>
                          </a:solidFill>
                          <a:latin typeface="Lato"/>
                          <a:ea typeface="Lato"/>
                          <a:cs typeface="Lato"/>
                          <a:sym typeface="Lato"/>
                        </a:rPr>
                        <a:t> </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64€</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8"/>
                  </a:ext>
                </a:extLst>
              </a:tr>
              <a:tr h="248950">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LANGUEDOC</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9"/>
                  </a:ext>
                </a:extLst>
              </a:tr>
              <a:tr h="248925">
                <a:tc>
                  <a:txBody>
                    <a:bodyPr/>
                    <a:lstStyle/>
                    <a:p>
                      <a:pPr marL="0" lvl="0" indent="0" algn="l" rtl="0">
                        <a:lnSpc>
                          <a:spcPct val="115000"/>
                        </a:lnSpc>
                        <a:spcBef>
                          <a:spcPts val="0"/>
                        </a:spcBef>
                        <a:spcAft>
                          <a:spcPts val="0"/>
                        </a:spcAft>
                        <a:buNone/>
                      </a:pPr>
                      <a:r>
                        <a:rPr lang="uk" sz="1000">
                          <a:solidFill>
                            <a:schemeClr val="dk1"/>
                          </a:solidFill>
                          <a:latin typeface="Lato"/>
                          <a:ea typeface="Lato"/>
                          <a:cs typeface="Lato"/>
                          <a:sym typeface="Lato"/>
                        </a:rPr>
                        <a:t>Cabardès - Maison Ventenac - Réserve Jeanne (Cabernet Franc, Syrah, Merlot, Grenache) - 2020</a:t>
                      </a:r>
                      <a:endParaRPr sz="1000" i="1">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27€</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6,5€</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0"/>
                  </a:ext>
                </a:extLst>
              </a:tr>
              <a:tr h="248925">
                <a:tc>
                  <a:txBody>
                    <a:bodyPr/>
                    <a:lstStyle/>
                    <a:p>
                      <a:pPr marL="0" lvl="0" indent="0" algn="l" rtl="0">
                        <a:lnSpc>
                          <a:spcPct val="115000"/>
                        </a:lnSpc>
                        <a:spcBef>
                          <a:spcPts val="0"/>
                        </a:spcBef>
                        <a:spcAft>
                          <a:spcPts val="0"/>
                        </a:spcAft>
                        <a:buNone/>
                      </a:pPr>
                      <a:r>
                        <a:rPr lang="fr-FR" sz="1000" i="0" dirty="0">
                          <a:solidFill>
                            <a:schemeClr val="dk1"/>
                          </a:solidFill>
                          <a:latin typeface="Lato"/>
                          <a:ea typeface="Lato"/>
                          <a:cs typeface="Lato"/>
                          <a:sym typeface="Lato"/>
                        </a:rPr>
                        <a:t>Pic Saint Loup – Château Boisset – Ailes et Moi ( Syrah, Grenache) - 2022</a:t>
                      </a:r>
                      <a:endParaRPr sz="1000" i="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i="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fr-FR" sz="1000" i="0" dirty="0">
                          <a:solidFill>
                            <a:schemeClr val="dk1"/>
                          </a:solidFill>
                          <a:latin typeface="Lato Black"/>
                          <a:ea typeface="Lato Black"/>
                          <a:cs typeface="Lato Black"/>
                          <a:sym typeface="Lato Black"/>
                        </a:rPr>
                        <a:t>41€</a:t>
                      </a:r>
                      <a:endParaRPr sz="1000" i="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i="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3346293256"/>
                  </a:ext>
                </a:extLst>
              </a:tr>
              <a:tr h="180175">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LOIRE</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2"/>
                  </a:ext>
                </a:extLst>
              </a:tr>
              <a:tr h="211625">
                <a:tc>
                  <a:txBody>
                    <a:bodyPr/>
                    <a:lstStyle/>
                    <a:p>
                      <a:pPr marL="0" lvl="0" indent="0" algn="l" rtl="0">
                        <a:lnSpc>
                          <a:spcPct val="115000"/>
                        </a:lnSpc>
                        <a:spcBef>
                          <a:spcPts val="0"/>
                        </a:spcBef>
                        <a:spcAft>
                          <a:spcPts val="0"/>
                        </a:spcAft>
                        <a:buNone/>
                      </a:pPr>
                      <a:r>
                        <a:rPr lang="fr-FR" sz="1000" i="0" dirty="0">
                          <a:solidFill>
                            <a:schemeClr val="dk1"/>
                          </a:solidFill>
                          <a:latin typeface="Lato"/>
                          <a:ea typeface="Lato"/>
                          <a:cs typeface="Lato"/>
                          <a:sym typeface="Lato"/>
                        </a:rPr>
                        <a:t>Saint Nicolas de Bourgueil – Sylvain Bruneau – Les Pentes (Cabernet Franc) - 2023</a:t>
                      </a:r>
                      <a:endParaRPr sz="1000" i="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i="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fr-FR" sz="1000" i="0" dirty="0">
                          <a:solidFill>
                            <a:schemeClr val="dk1"/>
                          </a:solidFill>
                          <a:latin typeface="Lato Black"/>
                          <a:ea typeface="Lato Black"/>
                          <a:cs typeface="Lato Black"/>
                          <a:sym typeface="Lato Black"/>
                        </a:rPr>
                        <a:t>33€</a:t>
                      </a:r>
                      <a:endParaRPr sz="1000" i="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i="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3899439713"/>
                  </a:ext>
                </a:extLst>
              </a:tr>
              <a:tr h="248950">
                <a:tc>
                  <a:txBody>
                    <a:bodyPr/>
                    <a:lstStyle/>
                    <a:p>
                      <a:pPr marL="0" lvl="0" indent="0" algn="l" rtl="0">
                        <a:lnSpc>
                          <a:spcPct val="115000"/>
                        </a:lnSpc>
                        <a:spcBef>
                          <a:spcPts val="0"/>
                        </a:spcBef>
                        <a:spcAft>
                          <a:spcPts val="0"/>
                        </a:spcAft>
                        <a:buNone/>
                      </a:pPr>
                      <a:r>
                        <a:rPr lang="uk" sz="1000" dirty="0">
                          <a:solidFill>
                            <a:schemeClr val="dk1"/>
                          </a:solidFill>
                          <a:latin typeface="Lato Black"/>
                          <a:ea typeface="Lato Black"/>
                          <a:cs typeface="Lato Black"/>
                          <a:sym typeface="Lato Black"/>
                        </a:rPr>
                        <a:t>VALLÉE DU RHÔNE</a:t>
                      </a: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4"/>
                  </a:ext>
                </a:extLst>
              </a:tr>
              <a:tr h="248925">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Saint-Joseph – </a:t>
                      </a:r>
                      <a:r>
                        <a:rPr lang="fr-FR" sz="1000" dirty="0">
                          <a:solidFill>
                            <a:schemeClr val="dk1"/>
                          </a:solidFill>
                          <a:latin typeface="Lato"/>
                          <a:ea typeface="Lato"/>
                          <a:cs typeface="Lato"/>
                          <a:sym typeface="Lato"/>
                        </a:rPr>
                        <a:t>Les Vins de Vienne</a:t>
                      </a:r>
                      <a:r>
                        <a:rPr lang="uk" sz="1000" dirty="0">
                          <a:solidFill>
                            <a:schemeClr val="dk1"/>
                          </a:solidFill>
                          <a:latin typeface="Lato"/>
                          <a:ea typeface="Lato"/>
                          <a:cs typeface="Lato"/>
                          <a:sym typeface="Lato"/>
                        </a:rPr>
                        <a:t> – </a:t>
                      </a:r>
                      <a:r>
                        <a:rPr lang="fr-FR" sz="1000" dirty="0">
                          <a:solidFill>
                            <a:schemeClr val="dk1"/>
                          </a:solidFill>
                          <a:latin typeface="Lato"/>
                          <a:ea typeface="Lato"/>
                          <a:cs typeface="Lato"/>
                          <a:sym typeface="Lato"/>
                        </a:rPr>
                        <a:t>L’Amphore d’Argent</a:t>
                      </a:r>
                      <a:r>
                        <a:rPr lang="uk" sz="1000" dirty="0">
                          <a:solidFill>
                            <a:schemeClr val="dk1"/>
                          </a:solidFill>
                          <a:latin typeface="Lato"/>
                          <a:ea typeface="Lato"/>
                          <a:cs typeface="Lato"/>
                          <a:sym typeface="Lato"/>
                        </a:rPr>
                        <a:t> (Syrah) - 202</a:t>
                      </a:r>
                      <a:r>
                        <a:rPr lang="fr-FR" sz="1000" dirty="0">
                          <a:solidFill>
                            <a:schemeClr val="dk1"/>
                          </a:solidFill>
                          <a:latin typeface="Lato"/>
                          <a:ea typeface="Lato"/>
                          <a:cs typeface="Lato"/>
                          <a:sym typeface="Lato"/>
                        </a:rPr>
                        <a:t>2</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49€</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5"/>
                  </a:ext>
                </a:extLst>
              </a:tr>
              <a:tr h="276075">
                <a:tc>
                  <a:txBody>
                    <a:bodyPr/>
                    <a:lstStyle/>
                    <a:p>
                      <a:pPr marL="0" lvl="0" indent="0" algn="l" rtl="0">
                        <a:lnSpc>
                          <a:spcPct val="115000"/>
                        </a:lnSpc>
                        <a:spcBef>
                          <a:spcPts val="0"/>
                        </a:spcBef>
                        <a:spcAft>
                          <a:spcPts val="0"/>
                        </a:spcAft>
                        <a:buClr>
                          <a:schemeClr val="dk1"/>
                        </a:buClr>
                        <a:buSzPts val="1100"/>
                        <a:buFont typeface="Arial"/>
                        <a:buNone/>
                      </a:pPr>
                      <a:r>
                        <a:rPr lang="uk" sz="1000" dirty="0">
                          <a:solidFill>
                            <a:schemeClr val="dk1"/>
                          </a:solidFill>
                          <a:latin typeface="Lato"/>
                          <a:ea typeface="Lato"/>
                          <a:cs typeface="Lato"/>
                          <a:sym typeface="Lato"/>
                        </a:rPr>
                        <a:t>Crozes-Hermitage - Domaine du Pavillon - Cuvée Pavillon (Syrah) - 20</a:t>
                      </a:r>
                      <a:r>
                        <a:rPr lang="fr-FR" sz="1000" dirty="0">
                          <a:solidFill>
                            <a:schemeClr val="dk1"/>
                          </a:solidFill>
                          <a:latin typeface="Lato"/>
                          <a:ea typeface="Lato"/>
                          <a:cs typeface="Lato"/>
                          <a:sym typeface="Lato"/>
                        </a:rPr>
                        <a:t>21</a:t>
                      </a:r>
                      <a:endParaRPr sz="100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lgn="ctr">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Clr>
                          <a:schemeClr val="dk1"/>
                        </a:buClr>
                        <a:buSzPts val="1100"/>
                        <a:buFont typeface="Arial"/>
                        <a:buNone/>
                      </a:pPr>
                      <a:r>
                        <a:rPr lang="uk" sz="1000" dirty="0">
                          <a:solidFill>
                            <a:schemeClr val="dk1"/>
                          </a:solidFill>
                          <a:latin typeface="Lato Black"/>
                          <a:ea typeface="Lato Black"/>
                          <a:cs typeface="Lato Black"/>
                          <a:sym typeface="Lato Black"/>
                        </a:rPr>
                        <a:t>44€</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uk" sz="1000" dirty="0">
                          <a:solidFill>
                            <a:schemeClr val="dk1"/>
                          </a:solidFill>
                          <a:latin typeface="Lato Black"/>
                          <a:ea typeface="Lato Black"/>
                          <a:cs typeface="Lato Black"/>
                          <a:sym typeface="Lato Black"/>
                        </a:rPr>
                        <a:t>9€</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10016"/>
                  </a:ext>
                </a:extLst>
              </a:tr>
              <a:tr h="276075">
                <a:tc>
                  <a:txBody>
                    <a:bodyPr/>
                    <a:lstStyle/>
                    <a:p>
                      <a:pPr marL="0" lvl="0" indent="0" algn="l" rtl="0">
                        <a:lnSpc>
                          <a:spcPct val="115000"/>
                        </a:lnSpc>
                        <a:spcBef>
                          <a:spcPts val="0"/>
                        </a:spcBef>
                        <a:spcAft>
                          <a:spcPts val="0"/>
                        </a:spcAft>
                        <a:buClr>
                          <a:schemeClr val="dk1"/>
                        </a:buClr>
                        <a:buSzPts val="1100"/>
                        <a:buFont typeface="Arial"/>
                        <a:buNone/>
                      </a:pPr>
                      <a:r>
                        <a:rPr lang="fr-FR" sz="1000" dirty="0">
                          <a:solidFill>
                            <a:schemeClr val="dk1"/>
                          </a:solidFill>
                          <a:latin typeface="Lato"/>
                          <a:ea typeface="Lato"/>
                          <a:cs typeface="Lato"/>
                          <a:sym typeface="Lato"/>
                        </a:rPr>
                        <a:t>Côte du Rhône</a:t>
                      </a:r>
                      <a:r>
                        <a:rPr lang="uk" sz="1000" dirty="0">
                          <a:solidFill>
                            <a:schemeClr val="dk1"/>
                          </a:solidFill>
                          <a:latin typeface="Lato"/>
                          <a:ea typeface="Lato"/>
                          <a:cs typeface="Lato"/>
                          <a:sym typeface="Lato"/>
                        </a:rPr>
                        <a:t> - Domaine du </a:t>
                      </a:r>
                      <a:r>
                        <a:rPr lang="fr-FR" sz="1000" dirty="0">
                          <a:solidFill>
                            <a:schemeClr val="dk1"/>
                          </a:solidFill>
                          <a:latin typeface="Lato"/>
                          <a:ea typeface="Lato"/>
                          <a:cs typeface="Lato"/>
                          <a:sym typeface="Lato"/>
                        </a:rPr>
                        <a:t>Séminaire</a:t>
                      </a:r>
                      <a:r>
                        <a:rPr lang="uk" sz="1000" dirty="0">
                          <a:solidFill>
                            <a:schemeClr val="dk1"/>
                          </a:solidFill>
                          <a:latin typeface="Lato"/>
                          <a:ea typeface="Lato"/>
                          <a:cs typeface="Lato"/>
                          <a:sym typeface="Lato"/>
                        </a:rPr>
                        <a:t> – </a:t>
                      </a:r>
                      <a:r>
                        <a:rPr lang="fr-FR" sz="1000" dirty="0">
                          <a:solidFill>
                            <a:schemeClr val="dk1"/>
                          </a:solidFill>
                          <a:latin typeface="Lato"/>
                          <a:ea typeface="Lato"/>
                          <a:cs typeface="Lato"/>
                          <a:sym typeface="Lato"/>
                        </a:rPr>
                        <a:t>Les Saffres</a:t>
                      </a:r>
                      <a:r>
                        <a:rPr lang="uk" sz="1000" dirty="0">
                          <a:solidFill>
                            <a:schemeClr val="dk1"/>
                          </a:solidFill>
                          <a:latin typeface="Lato"/>
                          <a:ea typeface="Lato"/>
                          <a:cs typeface="Lato"/>
                          <a:sym typeface="Lato"/>
                        </a:rPr>
                        <a:t> (</a:t>
                      </a:r>
                      <a:r>
                        <a:rPr lang="fr-FR" sz="1000" dirty="0">
                          <a:solidFill>
                            <a:schemeClr val="dk1"/>
                          </a:solidFill>
                          <a:latin typeface="Lato"/>
                          <a:ea typeface="Lato"/>
                          <a:cs typeface="Lato"/>
                          <a:sym typeface="Lato"/>
                        </a:rPr>
                        <a:t>Grenache, </a:t>
                      </a:r>
                      <a:r>
                        <a:rPr lang="uk" sz="1000" dirty="0">
                          <a:solidFill>
                            <a:schemeClr val="dk1"/>
                          </a:solidFill>
                          <a:latin typeface="Lato"/>
                          <a:ea typeface="Lato"/>
                          <a:cs typeface="Lato"/>
                          <a:sym typeface="Lato"/>
                        </a:rPr>
                        <a:t>Syrah) - 20</a:t>
                      </a:r>
                      <a:r>
                        <a:rPr lang="fr-FR" sz="1000" dirty="0">
                          <a:solidFill>
                            <a:schemeClr val="dk1"/>
                          </a:solidFill>
                          <a:latin typeface="Lato"/>
                          <a:ea typeface="Lato"/>
                          <a:cs typeface="Lato"/>
                          <a:sym typeface="Lato"/>
                        </a:rPr>
                        <a:t>23</a:t>
                      </a:r>
                      <a:endParaRPr sz="1000"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15000"/>
                        </a:lnSpc>
                        <a:spcBef>
                          <a:spcPts val="0"/>
                        </a:spcBef>
                        <a:spcAft>
                          <a:spcPts val="0"/>
                        </a:spcAft>
                        <a:buClr>
                          <a:schemeClr val="dk1"/>
                        </a:buClr>
                        <a:buSzPts val="1100"/>
                        <a:buFont typeface="Arial"/>
                        <a:buNone/>
                        <a:tabLst/>
                        <a:defRPr/>
                      </a:pPr>
                      <a:r>
                        <a:rPr lang="fr-FR" sz="1000" dirty="0">
                          <a:solidFill>
                            <a:schemeClr val="dk1"/>
                          </a:solidFill>
                          <a:latin typeface="Lato Black"/>
                          <a:ea typeface="Lato Black"/>
                          <a:cs typeface="Lato Black"/>
                          <a:sym typeface="Lato Black"/>
                        </a:rPr>
                        <a:t>26</a:t>
                      </a:r>
                      <a:r>
                        <a:rPr lang="uk" sz="1000" dirty="0">
                          <a:solidFill>
                            <a:schemeClr val="dk1"/>
                          </a:solidFill>
                          <a:latin typeface="Lato Black"/>
                          <a:ea typeface="Lato Black"/>
                          <a:cs typeface="Lato Black"/>
                          <a:sym typeface="Lato Black"/>
                        </a:rPr>
                        <a:t>€</a:t>
                      </a:r>
                    </a:p>
                    <a:p>
                      <a:pPr marL="0" lvl="0" indent="0" algn="ctr" rtl="0">
                        <a:lnSpc>
                          <a:spcPct val="115000"/>
                        </a:lnSpc>
                        <a:spcBef>
                          <a:spcPts val="0"/>
                        </a:spcBef>
                        <a:spcAft>
                          <a:spcPts val="0"/>
                        </a:spcAft>
                        <a:buClr>
                          <a:schemeClr val="dk1"/>
                        </a:buClr>
                        <a:buSzPts val="1100"/>
                        <a:buFont typeface="Arial"/>
                        <a:buNone/>
                      </a:pP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918124782"/>
                  </a:ext>
                </a:extLst>
              </a:tr>
            </a:tbl>
          </a:graphicData>
        </a:graphic>
      </p:graphicFrame>
      <p:sp>
        <p:nvSpPr>
          <p:cNvPr id="87" name="Google Shape;87;p14"/>
          <p:cNvSpPr txBox="1"/>
          <p:nvPr/>
        </p:nvSpPr>
        <p:spPr>
          <a:xfrm>
            <a:off x="353237" y="10155767"/>
            <a:ext cx="6853200" cy="385233"/>
          </a:xfrm>
          <a:prstGeom prst="rect">
            <a:avLst/>
          </a:prstGeom>
          <a:noFill/>
          <a:ln>
            <a:noFill/>
          </a:ln>
        </p:spPr>
        <p:txBody>
          <a:bodyPr spcFirstLastPara="1" wrap="square" lIns="91425" tIns="91425" rIns="91425" bIns="0" anchor="ctr" anchorCtr="0">
            <a:noAutofit/>
          </a:bodyPr>
          <a:lstStyle/>
          <a:p>
            <a:pPr marL="0" lvl="0" indent="0" algn="ctr" rtl="0">
              <a:spcBef>
                <a:spcPts val="0"/>
              </a:spcBef>
              <a:spcAft>
                <a:spcPts val="0"/>
              </a:spcAft>
              <a:buNone/>
            </a:pPr>
            <a:r>
              <a:rPr lang="uk" sz="900" i="1" dirty="0">
                <a:latin typeface="Lato"/>
                <a:ea typeface="Lato"/>
                <a:cs typeface="Lato"/>
                <a:sym typeface="Lato"/>
              </a:rPr>
              <a:t>Tous nos prix sont en euros et TTC, service compris</a:t>
            </a:r>
            <a:endParaRPr sz="900" i="1" dirty="0">
              <a:latin typeface="Lato"/>
              <a:ea typeface="Lato"/>
              <a:cs typeface="Lato"/>
              <a:sym typeface="Lato"/>
            </a:endParaRPr>
          </a:p>
        </p:txBody>
      </p:sp>
      <p:pic>
        <p:nvPicPr>
          <p:cNvPr id="88" name="Google Shape;88;p14"/>
          <p:cNvPicPr preferRelativeResize="0"/>
          <p:nvPr/>
        </p:nvPicPr>
        <p:blipFill>
          <a:blip r:embed="rId3">
            <a:alphaModFix/>
          </a:blip>
          <a:stretch>
            <a:fillRect/>
          </a:stretch>
        </p:blipFill>
        <p:spPr>
          <a:xfrm>
            <a:off x="353400" y="7434360"/>
            <a:ext cx="1466150" cy="2554051"/>
          </a:xfrm>
          <a:prstGeom prst="rect">
            <a:avLst/>
          </a:prstGeom>
          <a:noFill/>
          <a:ln>
            <a:noFill/>
          </a:ln>
        </p:spPr>
      </p:pic>
      <p:pic>
        <p:nvPicPr>
          <p:cNvPr id="90" name="Google Shape;90;p14"/>
          <p:cNvPicPr preferRelativeResize="0"/>
          <p:nvPr/>
        </p:nvPicPr>
        <p:blipFill>
          <a:blip r:embed="rId4">
            <a:alphaModFix/>
          </a:blip>
          <a:stretch>
            <a:fillRect/>
          </a:stretch>
        </p:blipFill>
        <p:spPr>
          <a:xfrm>
            <a:off x="3961900" y="2423895"/>
            <a:ext cx="226800" cy="226800"/>
          </a:xfrm>
          <a:prstGeom prst="rect">
            <a:avLst/>
          </a:prstGeom>
          <a:noFill/>
          <a:ln>
            <a:noFill/>
          </a:ln>
        </p:spPr>
      </p:pic>
      <p:pic>
        <p:nvPicPr>
          <p:cNvPr id="91" name="Google Shape;91;p14"/>
          <p:cNvPicPr preferRelativeResize="0">
            <a:picLocks noChangeAspect="1"/>
          </p:cNvPicPr>
          <p:nvPr/>
        </p:nvPicPr>
        <p:blipFill>
          <a:blip r:embed="rId5">
            <a:alphaModFix/>
          </a:blip>
          <a:stretch>
            <a:fillRect/>
          </a:stretch>
        </p:blipFill>
        <p:spPr>
          <a:xfrm>
            <a:off x="5980300" y="2705035"/>
            <a:ext cx="252000" cy="252000"/>
          </a:xfrm>
          <a:prstGeom prst="rect">
            <a:avLst/>
          </a:prstGeom>
          <a:noFill/>
          <a:ln>
            <a:noFill/>
          </a:ln>
        </p:spPr>
      </p:pic>
      <p:pic>
        <p:nvPicPr>
          <p:cNvPr id="92" name="Google Shape;92;p14"/>
          <p:cNvPicPr preferRelativeResize="0">
            <a:picLocks noChangeAspect="1"/>
          </p:cNvPicPr>
          <p:nvPr/>
        </p:nvPicPr>
        <p:blipFill>
          <a:blip r:embed="rId5">
            <a:alphaModFix/>
          </a:blip>
          <a:stretch>
            <a:fillRect/>
          </a:stretch>
        </p:blipFill>
        <p:spPr>
          <a:xfrm>
            <a:off x="4075300" y="3547660"/>
            <a:ext cx="252000" cy="252000"/>
          </a:xfrm>
          <a:prstGeom prst="rect">
            <a:avLst/>
          </a:prstGeom>
          <a:noFill/>
          <a:ln>
            <a:noFill/>
          </a:ln>
        </p:spPr>
      </p:pic>
      <p:pic>
        <p:nvPicPr>
          <p:cNvPr id="2" name="Google Shape;70;p13">
            <a:extLst>
              <a:ext uri="{FF2B5EF4-FFF2-40B4-BE49-F238E27FC236}">
                <a16:creationId xmlns:a16="http://schemas.microsoft.com/office/drawing/2014/main" id="{575FEC1C-F04A-077E-98A1-6D1D86AF4833}"/>
              </a:ext>
            </a:extLst>
          </p:cNvPr>
          <p:cNvPicPr preferRelativeResize="0">
            <a:picLocks noChangeAspect="1"/>
          </p:cNvPicPr>
          <p:nvPr/>
        </p:nvPicPr>
        <p:blipFill>
          <a:blip r:embed="rId6">
            <a:alphaModFix/>
          </a:blip>
          <a:stretch>
            <a:fillRect/>
          </a:stretch>
        </p:blipFill>
        <p:spPr>
          <a:xfrm>
            <a:off x="4351500" y="3244983"/>
            <a:ext cx="252000" cy="252000"/>
          </a:xfrm>
          <a:prstGeom prst="rect">
            <a:avLst/>
          </a:prstGeom>
          <a:noFill/>
          <a:ln>
            <a:noFill/>
          </a:ln>
        </p:spPr>
      </p:pic>
      <p:pic>
        <p:nvPicPr>
          <p:cNvPr id="3" name="Google Shape;94;p14">
            <a:extLst>
              <a:ext uri="{FF2B5EF4-FFF2-40B4-BE49-F238E27FC236}">
                <a16:creationId xmlns:a16="http://schemas.microsoft.com/office/drawing/2014/main" id="{938A8D82-A8F1-D6B5-78B2-3103B0B352DF}"/>
              </a:ext>
            </a:extLst>
          </p:cNvPr>
          <p:cNvPicPr preferRelativeResize="0">
            <a:picLocks noChangeAspect="1"/>
          </p:cNvPicPr>
          <p:nvPr/>
        </p:nvPicPr>
        <p:blipFill>
          <a:blip r:embed="rId7">
            <a:alphaModFix/>
          </a:blip>
          <a:stretch>
            <a:fillRect/>
          </a:stretch>
        </p:blipFill>
        <p:spPr>
          <a:xfrm>
            <a:off x="4452465" y="5397515"/>
            <a:ext cx="252000" cy="252000"/>
          </a:xfrm>
          <a:prstGeom prst="rect">
            <a:avLst/>
          </a:prstGeom>
          <a:noFill/>
          <a:ln>
            <a:noFill/>
          </a:ln>
        </p:spPr>
      </p:pic>
      <p:pic>
        <p:nvPicPr>
          <p:cNvPr id="4" name="Google Shape;92;p14">
            <a:extLst>
              <a:ext uri="{FF2B5EF4-FFF2-40B4-BE49-F238E27FC236}">
                <a16:creationId xmlns:a16="http://schemas.microsoft.com/office/drawing/2014/main" id="{58F0A5D0-939F-78A4-0F2E-FDF6BF899B0C}"/>
              </a:ext>
            </a:extLst>
          </p:cNvPr>
          <p:cNvPicPr preferRelativeResize="0">
            <a:picLocks noChangeAspect="1"/>
          </p:cNvPicPr>
          <p:nvPr/>
        </p:nvPicPr>
        <p:blipFill>
          <a:blip r:embed="rId5">
            <a:alphaModFix/>
          </a:blip>
          <a:stretch>
            <a:fillRect/>
          </a:stretch>
        </p:blipFill>
        <p:spPr>
          <a:xfrm>
            <a:off x="4816980" y="5949691"/>
            <a:ext cx="252000" cy="252000"/>
          </a:xfrm>
          <a:prstGeom prst="rect">
            <a:avLst/>
          </a:prstGeom>
          <a:noFill/>
          <a:ln>
            <a:noFill/>
          </a:ln>
        </p:spPr>
      </p:pic>
      <p:pic>
        <p:nvPicPr>
          <p:cNvPr id="5" name="Google Shape;61;p13">
            <a:extLst>
              <a:ext uri="{FF2B5EF4-FFF2-40B4-BE49-F238E27FC236}">
                <a16:creationId xmlns:a16="http://schemas.microsoft.com/office/drawing/2014/main" id="{8E6403F8-92F6-B0C7-BA13-EA159B0B3720}"/>
              </a:ext>
            </a:extLst>
          </p:cNvPr>
          <p:cNvPicPr preferRelativeResize="0">
            <a:picLocks noChangeAspect="1"/>
          </p:cNvPicPr>
          <p:nvPr/>
        </p:nvPicPr>
        <p:blipFill>
          <a:blip r:embed="rId8">
            <a:alphaModFix/>
          </a:blip>
          <a:stretch>
            <a:fillRect/>
          </a:stretch>
        </p:blipFill>
        <p:spPr>
          <a:xfrm>
            <a:off x="5112625" y="5949691"/>
            <a:ext cx="252000" cy="252000"/>
          </a:xfrm>
          <a:prstGeom prst="rect">
            <a:avLst/>
          </a:prstGeom>
          <a:noFill/>
          <a:ln>
            <a:noFill/>
          </a:ln>
        </p:spPr>
      </p:pic>
      <p:pic>
        <p:nvPicPr>
          <p:cNvPr id="6" name="Google Shape;89;p14">
            <a:extLst>
              <a:ext uri="{FF2B5EF4-FFF2-40B4-BE49-F238E27FC236}">
                <a16:creationId xmlns:a16="http://schemas.microsoft.com/office/drawing/2014/main" id="{F11D5294-49B6-4670-670D-C2A11A617699}"/>
              </a:ext>
            </a:extLst>
          </p:cNvPr>
          <p:cNvPicPr preferRelativeResize="0">
            <a:picLocks noChangeAspect="1"/>
          </p:cNvPicPr>
          <p:nvPr/>
        </p:nvPicPr>
        <p:blipFill>
          <a:blip r:embed="rId7">
            <a:alphaModFix/>
          </a:blip>
          <a:stretch>
            <a:fillRect/>
          </a:stretch>
        </p:blipFill>
        <p:spPr>
          <a:xfrm>
            <a:off x="4099500" y="1882291"/>
            <a:ext cx="252000" cy="252000"/>
          </a:xfrm>
          <a:prstGeom prst="rect">
            <a:avLst/>
          </a:prstGeom>
          <a:noFill/>
          <a:ln>
            <a:noFill/>
          </a:ln>
        </p:spPr>
      </p:pic>
      <p:pic>
        <p:nvPicPr>
          <p:cNvPr id="7" name="Google Shape;90;p14">
            <a:extLst>
              <a:ext uri="{FF2B5EF4-FFF2-40B4-BE49-F238E27FC236}">
                <a16:creationId xmlns:a16="http://schemas.microsoft.com/office/drawing/2014/main" id="{30440621-1BB9-2026-B35C-67B704607484}"/>
              </a:ext>
            </a:extLst>
          </p:cNvPr>
          <p:cNvPicPr preferRelativeResize="0">
            <a:picLocks noChangeAspect="1"/>
          </p:cNvPicPr>
          <p:nvPr/>
        </p:nvPicPr>
        <p:blipFill>
          <a:blip r:embed="rId4">
            <a:alphaModFix/>
          </a:blip>
          <a:stretch>
            <a:fillRect/>
          </a:stretch>
        </p:blipFill>
        <p:spPr>
          <a:xfrm>
            <a:off x="3961900" y="2429388"/>
            <a:ext cx="252000" cy="252000"/>
          </a:xfrm>
          <a:prstGeom prst="rect">
            <a:avLst/>
          </a:prstGeom>
          <a:noFill/>
          <a:ln>
            <a:noFill/>
          </a:ln>
        </p:spPr>
      </p:pic>
      <p:pic>
        <p:nvPicPr>
          <p:cNvPr id="8" name="Google Shape;92;p14">
            <a:extLst>
              <a:ext uri="{FF2B5EF4-FFF2-40B4-BE49-F238E27FC236}">
                <a16:creationId xmlns:a16="http://schemas.microsoft.com/office/drawing/2014/main" id="{2638FD86-E46B-E2EE-6882-DB828950AD6D}"/>
              </a:ext>
            </a:extLst>
          </p:cNvPr>
          <p:cNvPicPr preferRelativeResize="0">
            <a:picLocks noChangeAspect="1"/>
          </p:cNvPicPr>
          <p:nvPr/>
        </p:nvPicPr>
        <p:blipFill>
          <a:blip r:embed="rId5">
            <a:alphaModFix/>
          </a:blip>
          <a:stretch>
            <a:fillRect/>
          </a:stretch>
        </p:blipFill>
        <p:spPr>
          <a:xfrm>
            <a:off x="5008655" y="4881439"/>
            <a:ext cx="252000" cy="25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p:nvPr/>
        </p:nvSpPr>
        <p:spPr>
          <a:xfrm>
            <a:off x="4089325" y="941975"/>
            <a:ext cx="3274200" cy="120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uk" sz="3400">
                <a:latin typeface="Playfair Display"/>
                <a:ea typeface="Playfair Display"/>
                <a:cs typeface="Playfair Display"/>
                <a:sym typeface="Playfair Display"/>
              </a:rPr>
              <a:t>Carte</a:t>
            </a:r>
            <a:br>
              <a:rPr lang="uk" sz="3400">
                <a:latin typeface="Playfair Display"/>
                <a:ea typeface="Playfair Display"/>
                <a:cs typeface="Playfair Display"/>
                <a:sym typeface="Playfair Display"/>
              </a:rPr>
            </a:br>
            <a:r>
              <a:rPr lang="uk" sz="3400">
                <a:latin typeface="Playfair Display"/>
                <a:ea typeface="Playfair Display"/>
                <a:cs typeface="Playfair Display"/>
                <a:sym typeface="Playfair Display"/>
              </a:rPr>
              <a:t>des vins</a:t>
            </a:r>
            <a:endParaRPr sz="3400">
              <a:latin typeface="Playfair Display"/>
              <a:ea typeface="Playfair Display"/>
              <a:cs typeface="Playfair Display"/>
              <a:sym typeface="Playfair Display"/>
            </a:endParaRPr>
          </a:p>
        </p:txBody>
      </p:sp>
      <p:pic>
        <p:nvPicPr>
          <p:cNvPr id="102" name="Google Shape;102;p15"/>
          <p:cNvPicPr preferRelativeResize="0"/>
          <p:nvPr/>
        </p:nvPicPr>
        <p:blipFill>
          <a:blip r:embed="rId3">
            <a:alphaModFix/>
          </a:blip>
          <a:stretch>
            <a:fillRect/>
          </a:stretch>
        </p:blipFill>
        <p:spPr>
          <a:xfrm>
            <a:off x="196450" y="941975"/>
            <a:ext cx="2241593" cy="1201500"/>
          </a:xfrm>
          <a:prstGeom prst="rect">
            <a:avLst/>
          </a:prstGeom>
          <a:noFill/>
          <a:ln>
            <a:noFill/>
          </a:ln>
        </p:spPr>
      </p:pic>
      <p:graphicFrame>
        <p:nvGraphicFramePr>
          <p:cNvPr id="103" name="Google Shape;103;p15"/>
          <p:cNvGraphicFramePr/>
          <p:nvPr>
            <p:extLst>
              <p:ext uri="{D42A27DB-BD31-4B8C-83A1-F6EECF244321}">
                <p14:modId xmlns:p14="http://schemas.microsoft.com/office/powerpoint/2010/main" val="2374571173"/>
              </p:ext>
            </p:extLst>
          </p:nvPr>
        </p:nvGraphicFramePr>
        <p:xfrm>
          <a:off x="208338" y="2953038"/>
          <a:ext cx="7010050" cy="2115240"/>
        </p:xfrm>
        <a:graphic>
          <a:graphicData uri="http://schemas.openxmlformats.org/drawingml/2006/table">
            <a:tbl>
              <a:tblPr>
                <a:noFill/>
                <a:tableStyleId>{4BB9CE17-C6CD-4441-B050-B99C9D13F42F}</a:tableStyleId>
              </a:tblPr>
              <a:tblGrid>
                <a:gridCol w="5702050">
                  <a:extLst>
                    <a:ext uri="{9D8B030D-6E8A-4147-A177-3AD203B41FA5}">
                      <a16:colId xmlns:a16="http://schemas.microsoft.com/office/drawing/2014/main" val="20000"/>
                    </a:ext>
                  </a:extLst>
                </a:gridCol>
                <a:gridCol w="2000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541350">
                  <a:extLst>
                    <a:ext uri="{9D8B030D-6E8A-4147-A177-3AD203B41FA5}">
                      <a16:colId xmlns:a16="http://schemas.microsoft.com/office/drawing/2014/main" val="20003"/>
                    </a:ext>
                  </a:extLst>
                </a:gridCol>
              </a:tblGrid>
              <a:tr h="562000">
                <a:tc>
                  <a:txBody>
                    <a:bodyPr/>
                    <a:lstStyle/>
                    <a:p>
                      <a:pPr marL="0" lvl="0" indent="0" algn="l" rtl="0">
                        <a:spcBef>
                          <a:spcPts val="0"/>
                        </a:spcBef>
                        <a:spcAft>
                          <a:spcPts val="0"/>
                        </a:spcAft>
                        <a:buNone/>
                      </a:pPr>
                      <a:r>
                        <a:rPr lang="uk" sz="2400" b="1">
                          <a:solidFill>
                            <a:schemeClr val="dk1"/>
                          </a:solidFill>
                          <a:latin typeface="Playfair Display"/>
                          <a:ea typeface="Playfair Display"/>
                          <a:cs typeface="Playfair Display"/>
                          <a:sym typeface="Playfair Display"/>
                        </a:rPr>
                        <a:t>ROSE</a:t>
                      </a:r>
                      <a:endParaRPr sz="2400" b="1">
                        <a:solidFill>
                          <a:schemeClr val="dk1"/>
                        </a:solidFill>
                        <a:latin typeface="Playfair Display"/>
                        <a:ea typeface="Playfair Display"/>
                        <a:cs typeface="Playfair Display"/>
                        <a:sym typeface="Playfair Display"/>
                      </a:endParaRPr>
                    </a:p>
                  </a:txBody>
                  <a:tcPr marL="0" marR="0" marT="72000" marB="7200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600">
                        <a:solidFill>
                          <a:schemeClr val="dk1"/>
                        </a:solidFill>
                        <a:latin typeface="Roboto"/>
                        <a:ea typeface="Roboto"/>
                        <a:cs typeface="Roboto"/>
                        <a:sym typeface="Robo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Bouteille</a:t>
                      </a:r>
                      <a:endParaRPr sz="700">
                        <a:solidFill>
                          <a:schemeClr val="dk1"/>
                        </a:solidFill>
                        <a:latin typeface="Lato"/>
                        <a:ea typeface="Lato"/>
                        <a:cs typeface="Lato"/>
                        <a:sym typeface="Lato"/>
                      </a:endParaRPr>
                    </a:p>
                  </a:txBody>
                  <a:tcPr marL="72000" marR="0" marT="72000" marB="72000" anchor="b">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Verre (14cl)</a:t>
                      </a:r>
                      <a:endParaRPr sz="700">
                        <a:solidFill>
                          <a:schemeClr val="dk1"/>
                        </a:solidFill>
                        <a:latin typeface="Lato"/>
                        <a:ea typeface="Lato"/>
                        <a:cs typeface="Lato"/>
                        <a:sym typeface="Lato"/>
                      </a:endParaRPr>
                    </a:p>
                  </a:txBody>
                  <a:tcPr marL="72000" marR="0" marT="72000" marB="720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22500">
                <a:tc>
                  <a:txBody>
                    <a:bodyPr/>
                    <a:lstStyle/>
                    <a:p>
                      <a:pPr marL="0" lvl="0" indent="0" algn="l" rtl="0">
                        <a:lnSpc>
                          <a:spcPct val="115000"/>
                        </a:lnSpc>
                        <a:spcBef>
                          <a:spcPts val="0"/>
                        </a:spcBef>
                        <a:spcAft>
                          <a:spcPts val="0"/>
                        </a:spcAft>
                        <a:buNone/>
                      </a:pPr>
                      <a:r>
                        <a:rPr lang="uk" sz="1000">
                          <a:solidFill>
                            <a:schemeClr val="dk1"/>
                          </a:solidFill>
                          <a:latin typeface="Lato Black"/>
                          <a:ea typeface="Lato Black"/>
                          <a:cs typeface="Lato Black"/>
                          <a:sym typeface="Lato Black"/>
                        </a:rPr>
                        <a:t>PROVENCE-ALPES-CÔTE D'AZUR</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200">
                        <a:solidFill>
                          <a:schemeClr val="dk1"/>
                        </a:solidFill>
                        <a:latin typeface="Lato"/>
                        <a:ea typeface="Lato"/>
                        <a:cs typeface="Lato"/>
                        <a:sym typeface="Lato"/>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900">
                        <a:solidFill>
                          <a:schemeClr val="dk1"/>
                        </a:solidFill>
                        <a:latin typeface="Lato"/>
                        <a:ea typeface="Lato"/>
                        <a:cs typeface="Lato"/>
                        <a:sym typeface="Lato"/>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510700">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Coteaux d’Aix-en-Provence - Château Barbebelle - Cuvée Fleuri (Grenache, Syrah, Cinsault) - 202</a:t>
                      </a:r>
                      <a:r>
                        <a:rPr lang="fr-FR" sz="1000" dirty="0">
                          <a:solidFill>
                            <a:schemeClr val="dk1"/>
                          </a:solidFill>
                          <a:latin typeface="Lato"/>
                          <a:ea typeface="Lato"/>
                          <a:cs typeface="Lato"/>
                          <a:sym typeface="Lato"/>
                        </a:rPr>
                        <a:t>3</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27€</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uk" sz="1000">
                          <a:solidFill>
                            <a:schemeClr val="dk1"/>
                          </a:solidFill>
                          <a:latin typeface="Lato Black"/>
                          <a:ea typeface="Lato Black"/>
                          <a:cs typeface="Lato Black"/>
                          <a:sym typeface="Lato Black"/>
                        </a:rPr>
                        <a:t>6€</a:t>
                      </a:r>
                      <a:endParaRPr sz="100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263050">
                <a:tc>
                  <a:txBody>
                    <a:bodyPr/>
                    <a:lstStyle/>
                    <a:p>
                      <a:pPr marL="0" lvl="0" indent="0" algn="l" rtl="0">
                        <a:lnSpc>
                          <a:spcPct val="115000"/>
                        </a:lnSpc>
                        <a:spcBef>
                          <a:spcPts val="0"/>
                        </a:spcBef>
                        <a:spcAft>
                          <a:spcPts val="0"/>
                        </a:spcAft>
                        <a:buClr>
                          <a:schemeClr val="dk1"/>
                        </a:buClr>
                        <a:buSzPts val="1100"/>
                        <a:buFont typeface="Arial"/>
                        <a:buNone/>
                      </a:pPr>
                      <a:r>
                        <a:rPr lang="uk" sz="1000">
                          <a:solidFill>
                            <a:schemeClr val="dk1"/>
                          </a:solidFill>
                          <a:latin typeface="Lato Black"/>
                          <a:ea typeface="Lato Black"/>
                          <a:cs typeface="Lato Black"/>
                          <a:sym typeface="Lato Black"/>
                        </a:rPr>
                        <a:t>LANGUEDOC</a:t>
                      </a:r>
                      <a:endParaRPr sz="100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200">
                        <a:solidFill>
                          <a:schemeClr val="dk1"/>
                        </a:solidFill>
                        <a:latin typeface="Lato"/>
                        <a:ea typeface="Lato"/>
                        <a:cs typeface="Lato"/>
                        <a:sym typeface="Lato"/>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900">
                        <a:solidFill>
                          <a:schemeClr val="dk1"/>
                        </a:solidFill>
                        <a:latin typeface="Lato"/>
                        <a:ea typeface="Lato"/>
                        <a:cs typeface="Lato"/>
                        <a:sym typeface="Lato"/>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510700">
                <a:tc>
                  <a:txBody>
                    <a:bodyPr/>
                    <a:lstStyle/>
                    <a:p>
                      <a:pPr marL="0" lvl="0" indent="0" algn="l" rtl="0">
                        <a:lnSpc>
                          <a:spcPct val="115000"/>
                        </a:lnSpc>
                        <a:spcBef>
                          <a:spcPts val="0"/>
                        </a:spcBef>
                        <a:spcAft>
                          <a:spcPts val="0"/>
                        </a:spcAft>
                        <a:buNone/>
                      </a:pPr>
                      <a:r>
                        <a:rPr lang="uk" sz="1000" dirty="0">
                          <a:solidFill>
                            <a:schemeClr val="dk1"/>
                          </a:solidFill>
                          <a:latin typeface="Lato"/>
                          <a:ea typeface="Lato"/>
                          <a:cs typeface="Lato"/>
                          <a:sym typeface="Lato"/>
                        </a:rPr>
                        <a:t>IGP Vin de Pays d'Oc - Maison Ventenac - Cuvée Aure (Cabernet Sauvignon, Grenache, Syrah) - 2022</a:t>
                      </a: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1000">
                          <a:solidFill>
                            <a:schemeClr val="dk1"/>
                          </a:solidFill>
                          <a:latin typeface="Lato Black"/>
                          <a:ea typeface="Lato Black"/>
                          <a:cs typeface="Lato Black"/>
                          <a:sym typeface="Lato Black"/>
                        </a:rPr>
                        <a:t>24€</a:t>
                      </a:r>
                      <a:endParaRPr sz="100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uk" sz="1000" dirty="0">
                          <a:solidFill>
                            <a:schemeClr val="dk1"/>
                          </a:solidFill>
                          <a:latin typeface="Lato Black"/>
                          <a:ea typeface="Lato Black"/>
                          <a:cs typeface="Lato Black"/>
                          <a:sym typeface="Lato Black"/>
                        </a:rPr>
                        <a:t>5,5€</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04" name="Google Shape;104;p15"/>
          <p:cNvPicPr preferRelativeResize="0">
            <a:picLocks noChangeAspect="1"/>
          </p:cNvPicPr>
          <p:nvPr/>
        </p:nvPicPr>
        <p:blipFill>
          <a:blip r:embed="rId4">
            <a:alphaModFix/>
          </a:blip>
          <a:stretch>
            <a:fillRect/>
          </a:stretch>
        </p:blipFill>
        <p:spPr>
          <a:xfrm>
            <a:off x="5719888" y="3752363"/>
            <a:ext cx="252000" cy="252000"/>
          </a:xfrm>
          <a:prstGeom prst="rect">
            <a:avLst/>
          </a:prstGeom>
          <a:noFill/>
          <a:ln>
            <a:noFill/>
          </a:ln>
        </p:spPr>
      </p:pic>
      <p:pic>
        <p:nvPicPr>
          <p:cNvPr id="117" name="Google Shape;117;p15"/>
          <p:cNvPicPr preferRelativeResize="0">
            <a:picLocks noChangeAspect="1"/>
          </p:cNvPicPr>
          <p:nvPr/>
        </p:nvPicPr>
        <p:blipFill>
          <a:blip r:embed="rId4">
            <a:alphaModFix/>
          </a:blip>
          <a:stretch>
            <a:fillRect/>
          </a:stretch>
        </p:blipFill>
        <p:spPr>
          <a:xfrm>
            <a:off x="5897688" y="4509913"/>
            <a:ext cx="252000" cy="252000"/>
          </a:xfrm>
          <a:prstGeom prst="rect">
            <a:avLst/>
          </a:prstGeom>
          <a:noFill/>
          <a:ln>
            <a:noFill/>
          </a:ln>
        </p:spPr>
      </p:pic>
      <p:graphicFrame>
        <p:nvGraphicFramePr>
          <p:cNvPr id="2" name="Google Shape;103;p15">
            <a:extLst>
              <a:ext uri="{FF2B5EF4-FFF2-40B4-BE49-F238E27FC236}">
                <a16:creationId xmlns:a16="http://schemas.microsoft.com/office/drawing/2014/main" id="{70A2BE9A-E742-66EE-2989-27367D352B0A}"/>
              </a:ext>
            </a:extLst>
          </p:cNvPr>
          <p:cNvGraphicFramePr/>
          <p:nvPr>
            <p:extLst>
              <p:ext uri="{D42A27DB-BD31-4B8C-83A1-F6EECF244321}">
                <p14:modId xmlns:p14="http://schemas.microsoft.com/office/powerpoint/2010/main" val="388205551"/>
              </p:ext>
            </p:extLst>
          </p:nvPr>
        </p:nvGraphicFramePr>
        <p:xfrm>
          <a:off x="229975" y="5312431"/>
          <a:ext cx="7010050" cy="1849320"/>
        </p:xfrm>
        <a:graphic>
          <a:graphicData uri="http://schemas.openxmlformats.org/drawingml/2006/table">
            <a:tbl>
              <a:tblPr>
                <a:noFill/>
                <a:tableStyleId>{4BB9CE17-C6CD-4441-B050-B99C9D13F42F}</a:tableStyleId>
              </a:tblPr>
              <a:tblGrid>
                <a:gridCol w="5702050">
                  <a:extLst>
                    <a:ext uri="{9D8B030D-6E8A-4147-A177-3AD203B41FA5}">
                      <a16:colId xmlns:a16="http://schemas.microsoft.com/office/drawing/2014/main" val="20000"/>
                    </a:ext>
                  </a:extLst>
                </a:gridCol>
                <a:gridCol w="2000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541350">
                  <a:extLst>
                    <a:ext uri="{9D8B030D-6E8A-4147-A177-3AD203B41FA5}">
                      <a16:colId xmlns:a16="http://schemas.microsoft.com/office/drawing/2014/main" val="20003"/>
                    </a:ext>
                  </a:extLst>
                </a:gridCol>
              </a:tblGrid>
              <a:tr h="562000">
                <a:tc>
                  <a:txBody>
                    <a:bodyPr/>
                    <a:lstStyle/>
                    <a:p>
                      <a:pPr marL="0" lvl="0" indent="0" algn="l" rtl="0">
                        <a:spcBef>
                          <a:spcPts val="0"/>
                        </a:spcBef>
                        <a:spcAft>
                          <a:spcPts val="0"/>
                        </a:spcAft>
                        <a:buNone/>
                      </a:pPr>
                      <a:r>
                        <a:rPr lang="fr-FR" sz="2400" b="1" dirty="0">
                          <a:solidFill>
                            <a:schemeClr val="dk1"/>
                          </a:solidFill>
                          <a:latin typeface="Playfair Display"/>
                          <a:ea typeface="Playfair Display"/>
                          <a:cs typeface="Playfair Display"/>
                          <a:sym typeface="Playfair Display"/>
                        </a:rPr>
                        <a:t>CHAMPAGNE</a:t>
                      </a:r>
                      <a:endParaRPr sz="2400" b="1" dirty="0">
                        <a:solidFill>
                          <a:schemeClr val="dk1"/>
                        </a:solidFill>
                        <a:latin typeface="Playfair Display"/>
                        <a:ea typeface="Playfair Display"/>
                        <a:cs typeface="Playfair Display"/>
                        <a:sym typeface="Playfair Display"/>
                      </a:endParaRPr>
                    </a:p>
                  </a:txBody>
                  <a:tcPr marL="0" marR="0" marT="72000" marB="7200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600" dirty="0">
                        <a:solidFill>
                          <a:schemeClr val="dk1"/>
                        </a:solidFill>
                        <a:latin typeface="Roboto"/>
                        <a:ea typeface="Roboto"/>
                        <a:cs typeface="Roboto"/>
                        <a:sym typeface="Robo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uk" sz="700">
                          <a:solidFill>
                            <a:schemeClr val="dk1"/>
                          </a:solidFill>
                          <a:latin typeface="Lato"/>
                          <a:ea typeface="Lato"/>
                          <a:cs typeface="Lato"/>
                          <a:sym typeface="Lato"/>
                        </a:rPr>
                        <a:t>Bouteille</a:t>
                      </a:r>
                      <a:endParaRPr sz="700">
                        <a:solidFill>
                          <a:schemeClr val="dk1"/>
                        </a:solidFill>
                        <a:latin typeface="Lato"/>
                        <a:ea typeface="Lato"/>
                        <a:cs typeface="Lato"/>
                        <a:sym typeface="Lato"/>
                      </a:endParaRPr>
                    </a:p>
                  </a:txBody>
                  <a:tcPr marL="72000" marR="0" marT="72000" marB="72000" anchor="b">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 sz="700" dirty="0">
                          <a:solidFill>
                            <a:schemeClr val="dk1"/>
                          </a:solidFill>
                          <a:latin typeface="Lato"/>
                          <a:ea typeface="Lato"/>
                          <a:cs typeface="Lato"/>
                          <a:sym typeface="Lato"/>
                        </a:rPr>
                        <a:t>Verre (1</a:t>
                      </a:r>
                      <a:r>
                        <a:rPr lang="fr-FR" sz="700" dirty="0">
                          <a:solidFill>
                            <a:schemeClr val="dk1"/>
                          </a:solidFill>
                          <a:latin typeface="Lato"/>
                          <a:ea typeface="Lato"/>
                          <a:cs typeface="Lato"/>
                          <a:sym typeface="Lato"/>
                        </a:rPr>
                        <a:t>1</a:t>
                      </a:r>
                      <a:r>
                        <a:rPr lang="uk" sz="700" dirty="0">
                          <a:solidFill>
                            <a:schemeClr val="dk1"/>
                          </a:solidFill>
                          <a:latin typeface="Lato"/>
                          <a:ea typeface="Lato"/>
                          <a:cs typeface="Lato"/>
                          <a:sym typeface="Lato"/>
                        </a:rPr>
                        <a:t>cl)</a:t>
                      </a:r>
                      <a:endParaRPr sz="700" dirty="0">
                        <a:solidFill>
                          <a:schemeClr val="dk1"/>
                        </a:solidFill>
                        <a:latin typeface="Lato"/>
                        <a:ea typeface="Lato"/>
                        <a:cs typeface="Lato"/>
                        <a:sym typeface="Lato"/>
                      </a:endParaRPr>
                    </a:p>
                  </a:txBody>
                  <a:tcPr marL="72000" marR="0" marT="72000" marB="720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22500">
                <a:tc>
                  <a:txBody>
                    <a:bodyPr/>
                    <a:lstStyle/>
                    <a:p>
                      <a:pPr marL="0" lvl="0" indent="0" algn="l" rtl="0">
                        <a:lnSpc>
                          <a:spcPct val="115000"/>
                        </a:lnSpc>
                        <a:spcBef>
                          <a:spcPts val="0"/>
                        </a:spcBef>
                        <a:spcAft>
                          <a:spcPts val="0"/>
                        </a:spcAft>
                        <a:buNone/>
                      </a:pPr>
                      <a:endParaRPr sz="1000" dirty="0">
                        <a:solidFill>
                          <a:schemeClr val="dk1"/>
                        </a:solidFill>
                        <a:latin typeface="Lato Black"/>
                        <a:ea typeface="Lato Black"/>
                        <a:cs typeface="Lato Black"/>
                        <a:sym typeface="Lato Black"/>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200" dirty="0">
                        <a:solidFill>
                          <a:schemeClr val="dk1"/>
                        </a:solidFill>
                        <a:latin typeface="Lato"/>
                        <a:ea typeface="Lato"/>
                        <a:cs typeface="Lato"/>
                        <a:sym typeface="Lato"/>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900" dirty="0">
                        <a:solidFill>
                          <a:schemeClr val="dk1"/>
                        </a:solidFill>
                        <a:latin typeface="Lato"/>
                        <a:ea typeface="Lato"/>
                        <a:cs typeface="Lato"/>
                        <a:sym typeface="Lato"/>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510700">
                <a:tc>
                  <a:txBody>
                    <a:bodyPr/>
                    <a:lstStyle/>
                    <a:p>
                      <a:pPr marL="0" lvl="0" indent="0" algn="l" rtl="0">
                        <a:lnSpc>
                          <a:spcPct val="115000"/>
                        </a:lnSpc>
                        <a:spcBef>
                          <a:spcPts val="0"/>
                        </a:spcBef>
                        <a:spcAft>
                          <a:spcPts val="0"/>
                        </a:spcAft>
                        <a:buNone/>
                      </a:pPr>
                      <a:r>
                        <a:rPr lang="fr-FR" sz="1000" b="0" i="0" u="none" strike="noStrike" cap="none" dirty="0">
                          <a:solidFill>
                            <a:schemeClr val="dk1"/>
                          </a:solidFill>
                          <a:latin typeface="Lato"/>
                          <a:ea typeface="Lato"/>
                          <a:cs typeface="Lato"/>
                          <a:sym typeface="Lato Black"/>
                        </a:rPr>
                        <a:t>Champagne - JOFFREY - L'</a:t>
                      </a:r>
                      <a:r>
                        <a:rPr lang="fr-FR" sz="1000" b="0" i="0" u="none" strike="noStrike" cap="none" dirty="0" err="1">
                          <a:solidFill>
                            <a:schemeClr val="dk1"/>
                          </a:solidFill>
                          <a:latin typeface="Lato"/>
                          <a:ea typeface="Lato"/>
                          <a:cs typeface="Lato"/>
                          <a:sym typeface="Lato Black"/>
                        </a:rPr>
                        <a:t>intemporal</a:t>
                      </a:r>
                      <a:r>
                        <a:rPr lang="fr-FR" sz="1000" b="0" i="0" u="none" strike="noStrike" cap="none" dirty="0">
                          <a:solidFill>
                            <a:schemeClr val="dk1"/>
                          </a:solidFill>
                          <a:latin typeface="Lato"/>
                          <a:ea typeface="Lato"/>
                          <a:cs typeface="Lato"/>
                          <a:sym typeface="Lato Black"/>
                        </a:rPr>
                        <a:t> </a:t>
                      </a:r>
                      <a:r>
                        <a:rPr lang="fr-FR" sz="1000" b="0" i="0" u="none" strike="noStrike" cap="none" dirty="0">
                          <a:solidFill>
                            <a:schemeClr val="dk1"/>
                          </a:solidFill>
                          <a:latin typeface="Lato"/>
                          <a:ea typeface="Lato"/>
                          <a:cs typeface="Lato"/>
                          <a:sym typeface="Lato"/>
                        </a:rPr>
                        <a:t>(Pinot Meunier, Chardonnay, Pinot noir)</a:t>
                      </a:r>
                      <a:endParaRPr sz="1000" b="0" i="0" u="none" strike="noStrike" cap="none"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56</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solidFill>
                        <a:schemeClr val="accent1">
                          <a:alpha val="0"/>
                        </a:scheme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fr-FR" sz="1000" dirty="0">
                          <a:solidFill>
                            <a:schemeClr val="dk1"/>
                          </a:solidFill>
                          <a:latin typeface="Lato Black"/>
                          <a:ea typeface="Lato Black"/>
                          <a:cs typeface="Lato Black"/>
                          <a:sym typeface="Lato Black"/>
                        </a:rPr>
                        <a:t>11</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51070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000" dirty="0">
                          <a:solidFill>
                            <a:schemeClr val="dk1"/>
                          </a:solidFill>
                          <a:latin typeface="Lato"/>
                          <a:ea typeface="Lato"/>
                          <a:cs typeface="Lato"/>
                          <a:sym typeface="Lato"/>
                        </a:rPr>
                        <a:t>Champagne - Olivier Marteaux - Terre d’origine (Pinot Meunier, Pinot noir) – 2005 - dosage 0 g</a:t>
                      </a:r>
                      <a:endParaRPr lang="fr-FR" sz="1000" i="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000" i="1" dirty="0">
                        <a:solidFill>
                          <a:schemeClr val="dk1"/>
                        </a:solidFill>
                        <a:latin typeface="Lato"/>
                        <a:ea typeface="Lato"/>
                        <a:cs typeface="Lato"/>
                        <a:sym typeface="Lato"/>
                      </a:endParaRPr>
                    </a:p>
                  </a:txBody>
                  <a:tcPr marL="0" marR="0" marT="0" marB="0">
                    <a:lnL w="9525" cap="flat" cmpd="sng">
                      <a:solidFill>
                        <a:schemeClr val="l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800" dirty="0">
                        <a:solidFill>
                          <a:schemeClr val="dk1"/>
                        </a:solidFill>
                        <a:latin typeface="Lato"/>
                        <a:ea typeface="Lato"/>
                        <a:cs typeface="Lato"/>
                        <a:sym typeface="Lato"/>
                      </a:endParaRPr>
                    </a:p>
                  </a:txBody>
                  <a:tcPr marL="0" marR="0" marT="72000" marB="72000">
                    <a:lnL w="19050" cap="flat" cmpd="sng" algn="ctr">
                      <a:solidFill>
                        <a:schemeClr val="accent1">
                          <a:alpha val="0"/>
                        </a:schemeClr>
                      </a:solidFill>
                      <a:prstDash val="solid"/>
                      <a:round/>
                      <a:headEnd type="none" w="sm" len="sm"/>
                      <a:tailEnd type="none" w="sm" len="sm"/>
                    </a:lnL>
                    <a:lnR w="19050" cap="flat" cmpd="sng" algn="ctr">
                      <a:solidFill>
                        <a:schemeClr val="accent1">
                          <a:alpha val="0"/>
                        </a:schemeClr>
                      </a:solidFill>
                      <a:prstDash val="solid"/>
                      <a:round/>
                      <a:headEnd type="none" w="sm" len="sm"/>
                      <a:tailEnd type="none" w="sm" len="sm"/>
                    </a:lnR>
                    <a:lnT w="19050" cap="flat" cmpd="sng" algn="ctr">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fr-FR" sz="1000" dirty="0">
                          <a:solidFill>
                            <a:schemeClr val="dk1"/>
                          </a:solidFill>
                          <a:latin typeface="Lato Black"/>
                          <a:ea typeface="Lato Black"/>
                          <a:cs typeface="Lato Black"/>
                          <a:sym typeface="Lato Black"/>
                        </a:rPr>
                        <a:t>69</a:t>
                      </a:r>
                      <a:r>
                        <a:rPr lang="uk" sz="1000" dirty="0">
                          <a:solidFill>
                            <a:schemeClr val="dk1"/>
                          </a:solidFill>
                          <a:latin typeface="Lato Black"/>
                          <a:ea typeface="Lato Black"/>
                          <a:cs typeface="Lato Black"/>
                          <a:sym typeface="Lato Black"/>
                        </a:rPr>
                        <a:t>€</a:t>
                      </a:r>
                      <a:endParaRPr sz="1000" dirty="0">
                        <a:solidFill>
                          <a:schemeClr val="dk1"/>
                        </a:solidFill>
                        <a:latin typeface="Lato Black"/>
                        <a:ea typeface="Lato Black"/>
                        <a:cs typeface="Lato Black"/>
                        <a:sym typeface="Lato Black"/>
                      </a:endParaRPr>
                    </a:p>
                  </a:txBody>
                  <a:tcPr marL="72000" marR="0" marT="0" marB="0">
                    <a:lnL w="19050" cap="flat" cmpd="sng" algn="ctr">
                      <a:solidFill>
                        <a:schemeClr val="accent1">
                          <a:alpha val="0"/>
                        </a:scheme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dirty="0">
                        <a:solidFill>
                          <a:schemeClr val="dk1"/>
                        </a:solidFill>
                        <a:latin typeface="Lato Black"/>
                        <a:ea typeface="Lato Black"/>
                        <a:cs typeface="Lato Black"/>
                        <a:sym typeface="Lato Black"/>
                      </a:endParaRPr>
                    </a:p>
                  </a:txBody>
                  <a:tcPr marL="72000" marR="0" marT="0" marB="0">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 name="Google Shape;70;p13">
            <a:extLst>
              <a:ext uri="{FF2B5EF4-FFF2-40B4-BE49-F238E27FC236}">
                <a16:creationId xmlns:a16="http://schemas.microsoft.com/office/drawing/2014/main" id="{B2558EA4-218A-5A84-4BD9-568B568BD5D7}"/>
              </a:ext>
            </a:extLst>
          </p:cNvPr>
          <p:cNvPicPr preferRelativeResize="0">
            <a:picLocks noChangeAspect="1"/>
          </p:cNvPicPr>
          <p:nvPr/>
        </p:nvPicPr>
        <p:blipFill>
          <a:blip r:embed="rId5">
            <a:alphaModFix/>
          </a:blip>
          <a:stretch>
            <a:fillRect/>
          </a:stretch>
        </p:blipFill>
        <p:spPr>
          <a:xfrm>
            <a:off x="4788380" y="6123691"/>
            <a:ext cx="252000" cy="252000"/>
          </a:xfrm>
          <a:prstGeom prst="rect">
            <a:avLst/>
          </a:prstGeom>
          <a:noFill/>
          <a:ln>
            <a:noFill/>
          </a:ln>
        </p:spPr>
      </p:pic>
      <p:pic>
        <p:nvPicPr>
          <p:cNvPr id="4" name="Google Shape;70;p13">
            <a:extLst>
              <a:ext uri="{FF2B5EF4-FFF2-40B4-BE49-F238E27FC236}">
                <a16:creationId xmlns:a16="http://schemas.microsoft.com/office/drawing/2014/main" id="{666C5381-5D65-1FCD-693A-18135BE56042}"/>
              </a:ext>
            </a:extLst>
          </p:cNvPr>
          <p:cNvPicPr preferRelativeResize="0">
            <a:picLocks noChangeAspect="1"/>
          </p:cNvPicPr>
          <p:nvPr/>
        </p:nvPicPr>
        <p:blipFill>
          <a:blip r:embed="rId5">
            <a:alphaModFix/>
          </a:blip>
          <a:stretch>
            <a:fillRect/>
          </a:stretch>
        </p:blipFill>
        <p:spPr>
          <a:xfrm>
            <a:off x="5606488" y="6626611"/>
            <a:ext cx="252000" cy="252000"/>
          </a:xfrm>
          <a:prstGeom prst="rect">
            <a:avLst/>
          </a:prstGeom>
          <a:noFill/>
          <a:ln>
            <a:noFill/>
          </a:ln>
        </p:spPr>
      </p:pic>
      <p:pic>
        <p:nvPicPr>
          <p:cNvPr id="5" name="Google Shape;67;p13">
            <a:extLst>
              <a:ext uri="{FF2B5EF4-FFF2-40B4-BE49-F238E27FC236}">
                <a16:creationId xmlns:a16="http://schemas.microsoft.com/office/drawing/2014/main" id="{F96083C6-DE1B-EF1F-40F9-5084F85FF2F6}"/>
              </a:ext>
            </a:extLst>
          </p:cNvPr>
          <p:cNvPicPr preferRelativeResize="0">
            <a:picLocks noChangeAspect="1"/>
          </p:cNvPicPr>
          <p:nvPr/>
        </p:nvPicPr>
        <p:blipFill>
          <a:blip r:embed="rId6">
            <a:alphaModFix/>
          </a:blip>
          <a:stretch>
            <a:fillRect/>
          </a:stretch>
        </p:blipFill>
        <p:spPr>
          <a:xfrm>
            <a:off x="230072" y="9399662"/>
            <a:ext cx="266898" cy="252000"/>
          </a:xfrm>
          <a:prstGeom prst="rect">
            <a:avLst/>
          </a:prstGeom>
          <a:noFill/>
          <a:ln>
            <a:noFill/>
          </a:ln>
        </p:spPr>
      </p:pic>
      <p:pic>
        <p:nvPicPr>
          <p:cNvPr id="6" name="Google Shape;68;p13">
            <a:extLst>
              <a:ext uri="{FF2B5EF4-FFF2-40B4-BE49-F238E27FC236}">
                <a16:creationId xmlns:a16="http://schemas.microsoft.com/office/drawing/2014/main" id="{01892B49-A38E-16F3-F3D7-0329F254ACD2}"/>
              </a:ext>
            </a:extLst>
          </p:cNvPr>
          <p:cNvPicPr preferRelativeResize="0">
            <a:picLocks noChangeAspect="1"/>
          </p:cNvPicPr>
          <p:nvPr/>
        </p:nvPicPr>
        <p:blipFill>
          <a:blip r:embed="rId7">
            <a:alphaModFix/>
          </a:blip>
          <a:stretch>
            <a:fillRect/>
          </a:stretch>
        </p:blipFill>
        <p:spPr>
          <a:xfrm>
            <a:off x="229988" y="9701762"/>
            <a:ext cx="267119" cy="252000"/>
          </a:xfrm>
          <a:prstGeom prst="rect">
            <a:avLst/>
          </a:prstGeom>
          <a:noFill/>
          <a:ln>
            <a:noFill/>
          </a:ln>
        </p:spPr>
      </p:pic>
      <p:pic>
        <p:nvPicPr>
          <p:cNvPr id="7" name="Google Shape;69;p13">
            <a:extLst>
              <a:ext uri="{FF2B5EF4-FFF2-40B4-BE49-F238E27FC236}">
                <a16:creationId xmlns:a16="http://schemas.microsoft.com/office/drawing/2014/main" id="{B49E259F-F4CB-19D0-BD70-2B1DFF5466C4}"/>
              </a:ext>
            </a:extLst>
          </p:cNvPr>
          <p:cNvPicPr preferRelativeResize="0">
            <a:picLocks noChangeAspect="1"/>
          </p:cNvPicPr>
          <p:nvPr/>
        </p:nvPicPr>
        <p:blipFill>
          <a:blip r:embed="rId8">
            <a:alphaModFix/>
          </a:blip>
          <a:stretch>
            <a:fillRect/>
          </a:stretch>
        </p:blipFill>
        <p:spPr>
          <a:xfrm>
            <a:off x="229988" y="10039263"/>
            <a:ext cx="252000" cy="252000"/>
          </a:xfrm>
          <a:prstGeom prst="rect">
            <a:avLst/>
          </a:prstGeom>
          <a:noFill/>
          <a:ln>
            <a:noFill/>
          </a:ln>
        </p:spPr>
      </p:pic>
      <p:pic>
        <p:nvPicPr>
          <p:cNvPr id="8" name="Google Shape;70;p13">
            <a:extLst>
              <a:ext uri="{FF2B5EF4-FFF2-40B4-BE49-F238E27FC236}">
                <a16:creationId xmlns:a16="http://schemas.microsoft.com/office/drawing/2014/main" id="{921F0367-4DB9-5C2E-238B-34580699F550}"/>
              </a:ext>
            </a:extLst>
          </p:cNvPr>
          <p:cNvPicPr preferRelativeResize="0">
            <a:picLocks noChangeAspect="1"/>
          </p:cNvPicPr>
          <p:nvPr/>
        </p:nvPicPr>
        <p:blipFill>
          <a:blip r:embed="rId5">
            <a:alphaModFix/>
          </a:blip>
          <a:stretch>
            <a:fillRect/>
          </a:stretch>
        </p:blipFill>
        <p:spPr>
          <a:xfrm>
            <a:off x="229988" y="9049175"/>
            <a:ext cx="252000" cy="252000"/>
          </a:xfrm>
          <a:prstGeom prst="rect">
            <a:avLst/>
          </a:prstGeom>
          <a:noFill/>
          <a:ln>
            <a:noFill/>
          </a:ln>
        </p:spPr>
      </p:pic>
      <p:pic>
        <p:nvPicPr>
          <p:cNvPr id="9" name="Google Shape;71;p13">
            <a:extLst>
              <a:ext uri="{FF2B5EF4-FFF2-40B4-BE49-F238E27FC236}">
                <a16:creationId xmlns:a16="http://schemas.microsoft.com/office/drawing/2014/main" id="{6A3A26FD-9C80-EA84-7C6A-0ED853912B54}"/>
              </a:ext>
            </a:extLst>
          </p:cNvPr>
          <p:cNvPicPr preferRelativeResize="0">
            <a:picLocks noChangeAspect="1"/>
          </p:cNvPicPr>
          <p:nvPr/>
        </p:nvPicPr>
        <p:blipFill>
          <a:blip r:embed="rId4">
            <a:alphaModFix/>
          </a:blip>
          <a:stretch>
            <a:fillRect/>
          </a:stretch>
        </p:blipFill>
        <p:spPr>
          <a:xfrm>
            <a:off x="229975" y="8755738"/>
            <a:ext cx="252000" cy="252000"/>
          </a:xfrm>
          <a:prstGeom prst="rect">
            <a:avLst/>
          </a:prstGeom>
          <a:noFill/>
          <a:ln>
            <a:noFill/>
          </a:ln>
        </p:spPr>
      </p:pic>
      <p:pic>
        <p:nvPicPr>
          <p:cNvPr id="10" name="Google Shape;72;p13">
            <a:extLst>
              <a:ext uri="{FF2B5EF4-FFF2-40B4-BE49-F238E27FC236}">
                <a16:creationId xmlns:a16="http://schemas.microsoft.com/office/drawing/2014/main" id="{906D3CA4-92C4-3A6C-31C6-8A37EEC43D2C}"/>
              </a:ext>
            </a:extLst>
          </p:cNvPr>
          <p:cNvPicPr preferRelativeResize="0">
            <a:picLocks noChangeAspect="1"/>
          </p:cNvPicPr>
          <p:nvPr/>
        </p:nvPicPr>
        <p:blipFill>
          <a:blip r:embed="rId9">
            <a:alphaModFix/>
          </a:blip>
          <a:stretch>
            <a:fillRect/>
          </a:stretch>
        </p:blipFill>
        <p:spPr>
          <a:xfrm>
            <a:off x="229988" y="10368113"/>
            <a:ext cx="252000" cy="252000"/>
          </a:xfrm>
          <a:prstGeom prst="rect">
            <a:avLst/>
          </a:prstGeom>
          <a:noFill/>
          <a:ln>
            <a:noFill/>
          </a:ln>
        </p:spPr>
      </p:pic>
      <p:sp>
        <p:nvSpPr>
          <p:cNvPr id="11" name="Google Shape;73;p13">
            <a:extLst>
              <a:ext uri="{FF2B5EF4-FFF2-40B4-BE49-F238E27FC236}">
                <a16:creationId xmlns:a16="http://schemas.microsoft.com/office/drawing/2014/main" id="{DAD077A5-FC47-854B-C566-BA721CB772BB}"/>
              </a:ext>
            </a:extLst>
          </p:cNvPr>
          <p:cNvSpPr txBox="1"/>
          <p:nvPr/>
        </p:nvSpPr>
        <p:spPr>
          <a:xfrm>
            <a:off x="420500" y="9029973"/>
            <a:ext cx="6852900"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Haute valeur environnementale: La certification HVE interdit ou limite l’utilisation d’un certain nombre d’intrants, s’assure de la santé et sécurité au travail, la qualité des sols (irrigation, fertilité) ainsi que de la gestion des déchets</a:t>
            </a:r>
            <a:endParaRPr sz="900"/>
          </a:p>
        </p:txBody>
      </p:sp>
      <p:sp>
        <p:nvSpPr>
          <p:cNvPr id="12" name="Google Shape;74;p13">
            <a:extLst>
              <a:ext uri="{FF2B5EF4-FFF2-40B4-BE49-F238E27FC236}">
                <a16:creationId xmlns:a16="http://schemas.microsoft.com/office/drawing/2014/main" id="{6FD3988C-AC6C-5945-81C1-48C61832797F}"/>
              </a:ext>
            </a:extLst>
          </p:cNvPr>
          <p:cNvSpPr txBox="1"/>
          <p:nvPr/>
        </p:nvSpPr>
        <p:spPr>
          <a:xfrm>
            <a:off x="423333" y="9681652"/>
            <a:ext cx="6847234"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Agriculture biologique : pas d’utilisation de produit chimique (de “synthèse”), ni OGM (Organisme Génétiquement Modifié), production incluant le recyclage des déchets. Seuls les engrais et pesticides d’origine naturelle sont autorisés</a:t>
            </a:r>
            <a:endParaRPr sz="900"/>
          </a:p>
        </p:txBody>
      </p:sp>
      <p:sp>
        <p:nvSpPr>
          <p:cNvPr id="13" name="Google Shape;75;p13">
            <a:extLst>
              <a:ext uri="{FF2B5EF4-FFF2-40B4-BE49-F238E27FC236}">
                <a16:creationId xmlns:a16="http://schemas.microsoft.com/office/drawing/2014/main" id="{EF7F7AFA-20BC-C4D6-57F6-4DDCF36C1B59}"/>
              </a:ext>
            </a:extLst>
          </p:cNvPr>
          <p:cNvSpPr txBox="1"/>
          <p:nvPr/>
        </p:nvSpPr>
        <p:spPr>
          <a:xfrm>
            <a:off x="420500" y="10042000"/>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Vin Nature : un vin méthode nature est un vin issu de raisins biologiques vendangés à la main, vinifiés sans intrant et sans aucune technique d’œnologie corrective</a:t>
            </a:r>
            <a:endParaRPr sz="900"/>
          </a:p>
        </p:txBody>
      </p:sp>
      <p:sp>
        <p:nvSpPr>
          <p:cNvPr id="14" name="Google Shape;76;p13">
            <a:extLst>
              <a:ext uri="{FF2B5EF4-FFF2-40B4-BE49-F238E27FC236}">
                <a16:creationId xmlns:a16="http://schemas.microsoft.com/office/drawing/2014/main" id="{C7BF34A5-6C0F-F829-0FEF-F58A884F0F86}"/>
              </a:ext>
            </a:extLst>
          </p:cNvPr>
          <p:cNvSpPr txBox="1"/>
          <p:nvPr/>
        </p:nvSpPr>
        <p:spPr>
          <a:xfrm>
            <a:off x="420500" y="9370675"/>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Vegan : Dans la certification Vegan, les intrants refusés sont les levures et enzymes contenant des graisses animales ou agents de clarification animale comme le traditionnel blanc d’œuf</a:t>
            </a:r>
            <a:endParaRPr sz="900"/>
          </a:p>
        </p:txBody>
      </p:sp>
      <p:sp>
        <p:nvSpPr>
          <p:cNvPr id="15" name="Google Shape;77;p13">
            <a:extLst>
              <a:ext uri="{FF2B5EF4-FFF2-40B4-BE49-F238E27FC236}">
                <a16:creationId xmlns:a16="http://schemas.microsoft.com/office/drawing/2014/main" id="{B2CFEB92-9E54-6F37-9014-DB7236EF30F2}"/>
              </a:ext>
            </a:extLst>
          </p:cNvPr>
          <p:cNvSpPr txBox="1"/>
          <p:nvPr/>
        </p:nvSpPr>
        <p:spPr>
          <a:xfrm>
            <a:off x="420500" y="10357450"/>
            <a:ext cx="6852900" cy="2109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a:t>Terra Vitis : la certification interdit ou limite l’utilisation d’un certain nombre d’intrants, s’assure de la santé et sécurité au travail, la qualité des sols (irrigation, fertilité) ainsi que de la gestion des déchets</a:t>
            </a:r>
            <a:endParaRPr sz="900"/>
          </a:p>
        </p:txBody>
      </p:sp>
      <p:sp>
        <p:nvSpPr>
          <p:cNvPr id="16" name="Google Shape;78;p13">
            <a:extLst>
              <a:ext uri="{FF2B5EF4-FFF2-40B4-BE49-F238E27FC236}">
                <a16:creationId xmlns:a16="http://schemas.microsoft.com/office/drawing/2014/main" id="{F8AB4F80-D1AE-09B1-E137-1354B1413019}"/>
              </a:ext>
            </a:extLst>
          </p:cNvPr>
          <p:cNvSpPr txBox="1"/>
          <p:nvPr/>
        </p:nvSpPr>
        <p:spPr>
          <a:xfrm>
            <a:off x="420500" y="8775546"/>
            <a:ext cx="6852900" cy="142500"/>
          </a:xfrm>
          <a:prstGeom prst="rect">
            <a:avLst/>
          </a:prstGeom>
          <a:noFill/>
          <a:ln>
            <a:noFill/>
          </a:ln>
        </p:spPr>
        <p:txBody>
          <a:bodyPr spcFirstLastPara="1" wrap="square" lIns="91425" tIns="18000" rIns="91425" bIns="18000" anchor="t" anchorCtr="0">
            <a:noAutofit/>
          </a:bodyPr>
          <a:lstStyle/>
          <a:p>
            <a:pPr marL="0" lvl="0" indent="0" algn="l" rtl="0">
              <a:spcBef>
                <a:spcPts val="0"/>
              </a:spcBef>
              <a:spcAft>
                <a:spcPts val="0"/>
              </a:spcAft>
              <a:buNone/>
            </a:pPr>
            <a:r>
              <a:rPr lang="uk" sz="900" dirty="0"/>
              <a:t>Agriculture Raisonnée : un équilibre entre la production et le respect de l'environnement</a:t>
            </a:r>
            <a:endParaRPr sz="900" dirty="0"/>
          </a:p>
        </p:txBody>
      </p:sp>
      <p:pic>
        <p:nvPicPr>
          <p:cNvPr id="17" name="Google Shape;70;p13">
            <a:extLst>
              <a:ext uri="{FF2B5EF4-FFF2-40B4-BE49-F238E27FC236}">
                <a16:creationId xmlns:a16="http://schemas.microsoft.com/office/drawing/2014/main" id="{15962C97-9034-5BFD-08AC-30E0C67B4CC3}"/>
              </a:ext>
            </a:extLst>
          </p:cNvPr>
          <p:cNvPicPr preferRelativeResize="0">
            <a:picLocks noChangeAspect="1"/>
          </p:cNvPicPr>
          <p:nvPr/>
        </p:nvPicPr>
        <p:blipFill>
          <a:blip r:embed="rId5">
            <a:alphaModFix/>
          </a:blip>
          <a:stretch>
            <a:fillRect/>
          </a:stretch>
        </p:blipFill>
        <p:spPr>
          <a:xfrm>
            <a:off x="230069" y="9049175"/>
            <a:ext cx="251791" cy="252000"/>
          </a:xfrm>
          <a:prstGeom prst="rect">
            <a:avLst/>
          </a:prstGeom>
          <a:noFill/>
          <a:ln>
            <a:noFill/>
          </a:ln>
        </p:spPr>
      </p:pic>
      <p:pic>
        <p:nvPicPr>
          <p:cNvPr id="18" name="Google Shape;71;p13">
            <a:extLst>
              <a:ext uri="{FF2B5EF4-FFF2-40B4-BE49-F238E27FC236}">
                <a16:creationId xmlns:a16="http://schemas.microsoft.com/office/drawing/2014/main" id="{E7D01A0F-EBA2-FE0B-1E52-EF18EB63EE4B}"/>
              </a:ext>
            </a:extLst>
          </p:cNvPr>
          <p:cNvPicPr preferRelativeResize="0">
            <a:picLocks noChangeAspect="1"/>
          </p:cNvPicPr>
          <p:nvPr/>
        </p:nvPicPr>
        <p:blipFill>
          <a:blip r:embed="rId4">
            <a:alphaModFix/>
          </a:blip>
          <a:stretch>
            <a:fillRect/>
          </a:stretch>
        </p:blipFill>
        <p:spPr>
          <a:xfrm>
            <a:off x="230056" y="8755738"/>
            <a:ext cx="251791" cy="252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7671</TotalTime>
  <Words>1023</Words>
  <Application>Microsoft Office PowerPoint</Application>
  <PresentationFormat>Personnalisé</PresentationFormat>
  <Paragraphs>119</Paragraphs>
  <Slides>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Playfair Display</vt:lpstr>
      <vt:lpstr>Lato Black</vt:lpstr>
      <vt:lpstr>Arial</vt:lpstr>
      <vt:lpstr>Lato</vt:lpstr>
      <vt:lpstr>Roboto</vt:lpstr>
      <vt:lpstr>Simple Light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Marie-Charlotte HELIOT</dc:creator>
  <cp:lastModifiedBy>Jean-Marie Héliot</cp:lastModifiedBy>
  <cp:revision>11</cp:revision>
  <cp:lastPrinted>2024-01-24T17:25:21Z</cp:lastPrinted>
  <dcterms:modified xsi:type="dcterms:W3CDTF">2024-09-03T04:55:44Z</dcterms:modified>
</cp:coreProperties>
</file>